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6" r:id="rId3"/>
    <p:sldId id="258" r:id="rId4"/>
    <p:sldId id="300" r:id="rId5"/>
    <p:sldId id="294" r:id="rId6"/>
    <p:sldId id="306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303" r:id="rId22"/>
    <p:sldId id="312" r:id="rId23"/>
    <p:sldId id="313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304" r:id="rId33"/>
    <p:sldId id="285" r:id="rId34"/>
    <p:sldId id="286" r:id="rId35"/>
    <p:sldId id="287" r:id="rId36"/>
    <p:sldId id="288" r:id="rId37"/>
    <p:sldId id="289" r:id="rId38"/>
    <p:sldId id="308" r:id="rId39"/>
    <p:sldId id="290" r:id="rId40"/>
    <p:sldId id="292" r:id="rId41"/>
    <p:sldId id="305" r:id="rId42"/>
    <p:sldId id="293" r:id="rId43"/>
    <p:sldId id="309" r:id="rId44"/>
    <p:sldId id="310" r:id="rId45"/>
    <p:sldId id="311" r:id="rId46"/>
    <p:sldId id="307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4456A76-D807-4656-BA83-3A35FFE31D05}">
          <p14:sldIdLst>
            <p14:sldId id="257"/>
            <p14:sldId id="256"/>
            <p14:sldId id="258"/>
          </p14:sldIdLst>
        </p14:section>
        <p14:section name="Summary Section" id="{8168A315-46E6-4253-A65B-DC511E0518FD}">
          <p14:sldIdLst>
            <p14:sldId id="300"/>
          </p14:sldIdLst>
        </p14:section>
        <p14:section name="Section 1" id="{A8CC1BB7-C629-4184-95AB-A869860C8FE5}">
          <p14:sldIdLst>
            <p14:sldId id="294"/>
            <p14:sldId id="306"/>
            <p14:sldId id="260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</p14:sldIdLst>
        </p14:section>
        <p14:section name="Section 2" id="{67BBBA14-3CDE-44A7-AFA4-CF5CC5E85395}">
          <p14:sldIdLst>
            <p14:sldId id="303"/>
            <p14:sldId id="312"/>
            <p14:sldId id="313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</p14:sldIdLst>
        </p14:section>
        <p14:section name="Section 3" id="{34CD5DD4-9F17-4333-80E3-3C47DA994B18}">
          <p14:sldIdLst>
            <p14:sldId id="304"/>
            <p14:sldId id="285"/>
            <p14:sldId id="286"/>
            <p14:sldId id="287"/>
            <p14:sldId id="288"/>
            <p14:sldId id="289"/>
          </p14:sldIdLst>
        </p14:section>
        <p14:section name="Section 4" id="{F73BEE3B-C007-433D-931C-2323463DB2D6}">
          <p14:sldIdLst>
            <p14:sldId id="308"/>
            <p14:sldId id="290"/>
            <p14:sldId id="292"/>
          </p14:sldIdLst>
        </p14:section>
        <p14:section name="Section 5" id="{A6E19528-7B20-4A7A-AB98-895A744DB096}">
          <p14:sldIdLst>
            <p14:sldId id="305"/>
            <p14:sldId id="293"/>
          </p14:sldIdLst>
        </p14:section>
        <p14:section name="Untitled Section" id="{8B42AA77-7CA9-400E-8BF1-8F13D5494346}">
          <p14:sldIdLst>
            <p14:sldId id="309"/>
            <p14:sldId id="310"/>
            <p14:sldId id="311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7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D5DC10E-00A5-43D2-802A-4613D07F5767}"/>
              </a:ext>
            </a:extLst>
          </p:cNvPr>
          <p:cNvSpPr/>
          <p:nvPr userDrawn="1"/>
        </p:nvSpPr>
        <p:spPr>
          <a:xfrm>
            <a:off x="0" y="4589164"/>
            <a:ext cx="12192000" cy="16557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d</a:t>
            </a:r>
            <a:endParaRPr lang="fa-IR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89164"/>
            <a:ext cx="9144000" cy="1655762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rgbClr val="FFCC33"/>
                </a:solidFill>
                <a:latin typeface="IRANSans" panose="020B0506030804020204" pitchFamily="34" charset="-78"/>
                <a:cs typeface="IRANSans" panose="020B0506030804020204" pitchFamily="34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5C4B0-A3A1-45A0-90D7-F11464BD98B4}"/>
              </a:ext>
            </a:extLst>
          </p:cNvPr>
          <p:cNvSpPr txBox="1"/>
          <p:nvPr userDrawn="1"/>
        </p:nvSpPr>
        <p:spPr>
          <a:xfrm>
            <a:off x="4038600" y="6406064"/>
            <a:ext cx="411479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dirty="0">
                <a:solidFill>
                  <a:srgbClr val="FFCC3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گروه بی‌نام – پروژه رایمند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086BE0-41BD-4CE2-B37D-D86675E75638}"/>
              </a:ext>
            </a:extLst>
          </p:cNvPr>
          <p:cNvSpPr txBox="1"/>
          <p:nvPr userDrawn="1"/>
        </p:nvSpPr>
        <p:spPr>
          <a:xfrm>
            <a:off x="838200" y="6406064"/>
            <a:ext cx="274319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dirty="0">
                <a:solidFill>
                  <a:srgbClr val="FFCC3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1397/09/06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CA6DF8-4588-45FE-AC80-43994CF803A3}"/>
              </a:ext>
            </a:extLst>
          </p:cNvPr>
          <p:cNvSpPr txBox="1"/>
          <p:nvPr userDrawn="1"/>
        </p:nvSpPr>
        <p:spPr>
          <a:xfrm>
            <a:off x="8610600" y="6402373"/>
            <a:ext cx="274319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285FCC-6C34-4AAC-9A23-2272A1C38C50}" type="slidenum">
              <a:rPr lang="fa-IR" smtClean="0">
                <a:solidFill>
                  <a:srgbClr val="FFCC3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fa-IR" dirty="0">
                <a:solidFill>
                  <a:srgbClr val="FFCC3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از 44 </a:t>
            </a:r>
          </a:p>
        </p:txBody>
      </p:sp>
    </p:spTree>
    <p:extLst>
      <p:ext uri="{BB962C8B-B14F-4D97-AF65-F5344CB8AC3E}">
        <p14:creationId xmlns:p14="http://schemas.microsoft.com/office/powerpoint/2010/main" val="331707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56060" y="987426"/>
            <a:ext cx="5199327" cy="41054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B1C5C3-132E-42DC-8F17-C6C55C4646AA}"/>
              </a:ext>
            </a:extLst>
          </p:cNvPr>
          <p:cNvSpPr/>
          <p:nvPr userDrawn="1"/>
        </p:nvSpPr>
        <p:spPr>
          <a:xfrm>
            <a:off x="114300" y="5995555"/>
            <a:ext cx="725488" cy="862445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solidFill>
              <a:schemeClr val="tx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178388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64A4A-ED94-4703-87CA-56E39AAE4356}" type="datetimeFigureOut">
              <a:rPr lang="fa-IR" smtClean="0"/>
              <a:t>17/05/1440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E2C32-A314-43C9-93EC-0E1CDBBF6F8E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0946385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64A4A-ED94-4703-87CA-56E39AAE4356}" type="datetimeFigureOut">
              <a:rPr lang="fa-IR" smtClean="0"/>
              <a:t>17/05/1440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E2C32-A314-43C9-93EC-0E1CDBBF6F8E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8300607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64A4A-ED94-4703-87CA-56E39AAE4356}" type="datetimeFigureOut">
              <a:rPr lang="fa-IR" smtClean="0"/>
              <a:t>17/05/1440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E2C32-A314-43C9-93EC-0E1CDBBF6F8E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360641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71127E2-9D5F-452A-BB9E-8A39C2ECA5C0}"/>
              </a:ext>
            </a:extLst>
          </p:cNvPr>
          <p:cNvSpPr/>
          <p:nvPr userDrawn="1"/>
        </p:nvSpPr>
        <p:spPr>
          <a:xfrm>
            <a:off x="0" y="0"/>
            <a:ext cx="12192000" cy="62449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d</a:t>
            </a:r>
            <a:endParaRPr lang="fa-IR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3A8CA7-5829-423A-A130-C8B2DFEEA2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539" y="-728461"/>
            <a:ext cx="8314923" cy="8314923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C36CE1-361F-408D-AD1E-CA1D09B9A373}"/>
              </a:ext>
            </a:extLst>
          </p:cNvPr>
          <p:cNvSpPr txBox="1"/>
          <p:nvPr userDrawn="1"/>
        </p:nvSpPr>
        <p:spPr>
          <a:xfrm>
            <a:off x="4038600" y="6406064"/>
            <a:ext cx="411479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dirty="0">
                <a:solidFill>
                  <a:srgbClr val="FFCC3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گروه بی‌نام – پروژه رایمند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9E0075-0B4D-4267-9E9D-4F05DB3D6DD9}"/>
              </a:ext>
            </a:extLst>
          </p:cNvPr>
          <p:cNvSpPr txBox="1"/>
          <p:nvPr userDrawn="1"/>
        </p:nvSpPr>
        <p:spPr>
          <a:xfrm>
            <a:off x="838200" y="6406064"/>
            <a:ext cx="274319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dirty="0">
                <a:solidFill>
                  <a:srgbClr val="FFCC3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1397/09/06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17197D-2E2D-43D4-91A8-4ECF3491A7CB}"/>
              </a:ext>
            </a:extLst>
          </p:cNvPr>
          <p:cNvSpPr/>
          <p:nvPr userDrawn="1"/>
        </p:nvSpPr>
        <p:spPr>
          <a:xfrm>
            <a:off x="0" y="0"/>
            <a:ext cx="12192000" cy="6244926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d</a:t>
            </a:r>
            <a:endParaRPr lang="fa-I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CEE56E-3DDC-4C0B-80B0-D955734F4DD4}"/>
              </a:ext>
            </a:extLst>
          </p:cNvPr>
          <p:cNvSpPr txBox="1"/>
          <p:nvPr userDrawn="1"/>
        </p:nvSpPr>
        <p:spPr>
          <a:xfrm>
            <a:off x="8610600" y="6402373"/>
            <a:ext cx="274319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285FCC-6C34-4AAC-9A23-2272A1C38C50}" type="slidenum">
              <a:rPr lang="fa-IR" smtClean="0">
                <a:solidFill>
                  <a:srgbClr val="FFCC3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fa-IR" dirty="0">
                <a:solidFill>
                  <a:srgbClr val="FFCC3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از 46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FF629CE-2E3A-4EF6-BF88-931FC44F6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/>
          <a:lstStyle>
            <a:lvl1pPr>
              <a:defRPr>
                <a:solidFill>
                  <a:schemeClr val="tx2">
                    <a:lumMod val="2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defRPr>
            </a:lvl1pPr>
            <a:lvl2pPr>
              <a:defRPr>
                <a:solidFill>
                  <a:schemeClr val="tx2">
                    <a:lumMod val="2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defRPr>
            </a:lvl2pPr>
            <a:lvl3pPr>
              <a:defRPr>
                <a:solidFill>
                  <a:schemeClr val="tx2">
                    <a:lumMod val="2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defRPr>
            </a:lvl3pPr>
            <a:lvl4pPr>
              <a:defRPr>
                <a:solidFill>
                  <a:schemeClr val="tx2">
                    <a:lumMod val="2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defRPr>
            </a:lvl4pPr>
            <a:lvl5pPr>
              <a:defRPr>
                <a:solidFill>
                  <a:schemeClr val="tx2">
                    <a:lumMod val="2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401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71127E2-9D5F-452A-BB9E-8A39C2ECA5C0}"/>
              </a:ext>
            </a:extLst>
          </p:cNvPr>
          <p:cNvSpPr/>
          <p:nvPr userDrawn="1"/>
        </p:nvSpPr>
        <p:spPr>
          <a:xfrm>
            <a:off x="0" y="0"/>
            <a:ext cx="12192000" cy="62449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d</a:t>
            </a:r>
            <a:endParaRPr lang="fa-I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C36CE1-361F-408D-AD1E-CA1D09B9A373}"/>
              </a:ext>
            </a:extLst>
          </p:cNvPr>
          <p:cNvSpPr txBox="1"/>
          <p:nvPr userDrawn="1"/>
        </p:nvSpPr>
        <p:spPr>
          <a:xfrm>
            <a:off x="4038600" y="6406064"/>
            <a:ext cx="411479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dirty="0">
                <a:solidFill>
                  <a:srgbClr val="FFCC3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گروه بی‌نام – پروژه رایمند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9E0075-0B4D-4267-9E9D-4F05DB3D6DD9}"/>
              </a:ext>
            </a:extLst>
          </p:cNvPr>
          <p:cNvSpPr txBox="1"/>
          <p:nvPr userDrawn="1"/>
        </p:nvSpPr>
        <p:spPr>
          <a:xfrm>
            <a:off x="838200" y="6406064"/>
            <a:ext cx="274319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dirty="0">
                <a:solidFill>
                  <a:srgbClr val="FFCC3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1397/09/06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678930E-1FB4-403C-8CA7-723D706BFF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539" y="-728461"/>
            <a:ext cx="8314923" cy="8314923"/>
          </a:xfrm>
          <a:prstGeom prst="rect">
            <a:avLst/>
          </a:prstGeom>
          <a:noFill/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841A5A6-D060-4B75-92DC-A5F0C6070C9C}"/>
              </a:ext>
            </a:extLst>
          </p:cNvPr>
          <p:cNvSpPr/>
          <p:nvPr userDrawn="1"/>
        </p:nvSpPr>
        <p:spPr>
          <a:xfrm>
            <a:off x="0" y="0"/>
            <a:ext cx="12192000" cy="6244926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d</a:t>
            </a:r>
            <a:endParaRPr lang="fa-I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CEE56E-3DDC-4C0B-80B0-D955734F4DD4}"/>
              </a:ext>
            </a:extLst>
          </p:cNvPr>
          <p:cNvSpPr txBox="1"/>
          <p:nvPr userDrawn="1"/>
        </p:nvSpPr>
        <p:spPr>
          <a:xfrm>
            <a:off x="8610600" y="6402373"/>
            <a:ext cx="274319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285FCC-6C34-4AAC-9A23-2272A1C38C50}" type="slidenum">
              <a:rPr lang="fa-IR" smtClean="0">
                <a:solidFill>
                  <a:srgbClr val="FFCC3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fa-IR" dirty="0">
                <a:solidFill>
                  <a:srgbClr val="FFCC3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از 46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71212"/>
            <a:ext cx="10515600" cy="5105751"/>
          </a:xfrm>
        </p:spPr>
        <p:txBody>
          <a:bodyPr/>
          <a:lstStyle>
            <a:lvl1pPr>
              <a:defRPr>
                <a:solidFill>
                  <a:schemeClr val="tx2">
                    <a:lumMod val="2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defRPr>
            </a:lvl1pPr>
            <a:lvl2pPr>
              <a:defRPr>
                <a:solidFill>
                  <a:schemeClr val="tx2">
                    <a:lumMod val="2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defRPr>
            </a:lvl2pPr>
            <a:lvl3pPr>
              <a:defRPr>
                <a:solidFill>
                  <a:schemeClr val="tx2">
                    <a:lumMod val="2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defRPr>
            </a:lvl3pPr>
            <a:lvl4pPr>
              <a:defRPr>
                <a:solidFill>
                  <a:schemeClr val="tx2">
                    <a:lumMod val="2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defRPr>
            </a:lvl4pPr>
            <a:lvl5pPr>
              <a:defRPr>
                <a:solidFill>
                  <a:schemeClr val="tx2">
                    <a:lumMod val="2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8640"/>
          </a:xfrm>
          <a:solidFill>
            <a:schemeClr val="tx2">
              <a:lumMod val="25000"/>
            </a:schemeClr>
          </a:solidFill>
        </p:spPr>
        <p:txBody>
          <a:bodyPr>
            <a:normAutofit/>
          </a:bodyPr>
          <a:lstStyle>
            <a:lvl1pPr algn="r" rtl="1">
              <a:defRPr sz="2400">
                <a:solidFill>
                  <a:srgbClr val="FFCC33"/>
                </a:solidFill>
                <a:latin typeface="IRANSans" panose="020B0506030804020204" pitchFamily="34" charset="-78"/>
                <a:cs typeface="IRANSans" panose="020B0506030804020204" pitchFamily="34" charset="-7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1274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71127E2-9D5F-452A-BB9E-8A39C2ECA5C0}"/>
              </a:ext>
            </a:extLst>
          </p:cNvPr>
          <p:cNvSpPr/>
          <p:nvPr userDrawn="1"/>
        </p:nvSpPr>
        <p:spPr>
          <a:xfrm>
            <a:off x="0" y="0"/>
            <a:ext cx="12192000" cy="62449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d</a:t>
            </a:r>
            <a:endParaRPr lang="fa-I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C36CE1-361F-408D-AD1E-CA1D09B9A373}"/>
              </a:ext>
            </a:extLst>
          </p:cNvPr>
          <p:cNvSpPr txBox="1"/>
          <p:nvPr userDrawn="1"/>
        </p:nvSpPr>
        <p:spPr>
          <a:xfrm>
            <a:off x="4038600" y="6406064"/>
            <a:ext cx="411479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dirty="0">
                <a:solidFill>
                  <a:srgbClr val="FFCC3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گروه بی‌نام – پروژه رایمند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9E0075-0B4D-4267-9E9D-4F05DB3D6DD9}"/>
              </a:ext>
            </a:extLst>
          </p:cNvPr>
          <p:cNvSpPr txBox="1"/>
          <p:nvPr userDrawn="1"/>
        </p:nvSpPr>
        <p:spPr>
          <a:xfrm>
            <a:off x="838200" y="6406064"/>
            <a:ext cx="274319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dirty="0">
                <a:solidFill>
                  <a:srgbClr val="FFCC3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1397/09/06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CEE56E-3DDC-4C0B-80B0-D955734F4DD4}"/>
              </a:ext>
            </a:extLst>
          </p:cNvPr>
          <p:cNvSpPr txBox="1"/>
          <p:nvPr userDrawn="1"/>
        </p:nvSpPr>
        <p:spPr>
          <a:xfrm>
            <a:off x="8610600" y="6402373"/>
            <a:ext cx="274319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285FCC-6C34-4AAC-9A23-2272A1C38C50}" type="slidenum">
              <a:rPr lang="fa-IR" smtClean="0">
                <a:solidFill>
                  <a:srgbClr val="FFCC3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fa-IR" dirty="0">
                <a:solidFill>
                  <a:srgbClr val="FFCC33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از 46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F8E79B-9A01-4727-B477-3072D7A43A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539" y="-728461"/>
            <a:ext cx="8314923" cy="8314923"/>
          </a:xfrm>
          <a:prstGeom prst="rect">
            <a:avLst/>
          </a:prstGeom>
          <a:noFill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1C7592E-F422-405A-A845-D5BA18F1CD78}"/>
              </a:ext>
            </a:extLst>
          </p:cNvPr>
          <p:cNvSpPr/>
          <p:nvPr userDrawn="1"/>
        </p:nvSpPr>
        <p:spPr>
          <a:xfrm>
            <a:off x="0" y="0"/>
            <a:ext cx="12192000" cy="6244926"/>
          </a:xfrm>
          <a:prstGeom prst="rect">
            <a:avLst/>
          </a:prstGeom>
          <a:solidFill>
            <a:schemeClr val="tx1">
              <a:alpha val="88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d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77299"/>
            <a:ext cx="10515600" cy="4399664"/>
          </a:xfrm>
        </p:spPr>
        <p:txBody>
          <a:bodyPr/>
          <a:lstStyle>
            <a:lvl1pPr>
              <a:defRPr>
                <a:solidFill>
                  <a:schemeClr val="tx2">
                    <a:lumMod val="2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defRPr>
            </a:lvl1pPr>
            <a:lvl2pPr>
              <a:defRPr>
                <a:solidFill>
                  <a:schemeClr val="tx2">
                    <a:lumMod val="2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defRPr>
            </a:lvl2pPr>
            <a:lvl3pPr>
              <a:defRPr>
                <a:solidFill>
                  <a:schemeClr val="tx2">
                    <a:lumMod val="2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defRPr>
            </a:lvl3pPr>
            <a:lvl4pPr>
              <a:defRPr>
                <a:solidFill>
                  <a:schemeClr val="tx2">
                    <a:lumMod val="2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defRPr>
            </a:lvl4pPr>
            <a:lvl5pPr>
              <a:defRPr>
                <a:solidFill>
                  <a:schemeClr val="tx2">
                    <a:lumMod val="2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C5BCEB0-51F3-4119-BADD-7E4875346187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838200" y="1071212"/>
            <a:ext cx="10515599" cy="548640"/>
          </a:xfrm>
          <a:solidFill>
            <a:schemeClr val="bg1">
              <a:lumMod val="50000"/>
              <a:lumOff val="50000"/>
            </a:schemeClr>
          </a:solidFill>
        </p:spPr>
        <p:txBody>
          <a:bodyPr anchor="ctr">
            <a:normAutofit/>
          </a:bodyPr>
          <a:lstStyle>
            <a:lvl1pPr marL="0" indent="0" algn="r">
              <a:buNone/>
              <a:defRPr sz="2400">
                <a:solidFill>
                  <a:schemeClr val="tx1"/>
                </a:solidFill>
                <a:latin typeface="IRANSans" panose="020B0506030804020204" pitchFamily="34" charset="-78"/>
                <a:cs typeface="IRANSans" panose="020B0506030804020204" pitchFamily="34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48640"/>
          </a:xfrm>
          <a:solidFill>
            <a:schemeClr val="tx2">
              <a:lumMod val="25000"/>
            </a:schemeClr>
          </a:solidFill>
        </p:spPr>
        <p:txBody>
          <a:bodyPr>
            <a:normAutofit/>
          </a:bodyPr>
          <a:lstStyle>
            <a:lvl1pPr algn="r" rtl="1">
              <a:defRPr sz="2400">
                <a:solidFill>
                  <a:srgbClr val="FFCC33"/>
                </a:solidFill>
                <a:latin typeface="IRANSans" panose="020B0506030804020204" pitchFamily="34" charset="-78"/>
                <a:cs typeface="IRANSans" panose="020B0506030804020204" pitchFamily="34" charset="-7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642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64A4A-ED94-4703-87CA-56E39AAE4356}" type="datetimeFigureOut">
              <a:rPr lang="fa-IR" smtClean="0"/>
              <a:t>17/05/1440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E2C32-A314-43C9-93EC-0E1CDBBF6F8E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66560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64A4A-ED94-4703-87CA-56E39AAE4356}" type="datetimeFigureOut">
              <a:rPr lang="fa-IR" smtClean="0"/>
              <a:t>17/05/1440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E2C32-A314-43C9-93EC-0E1CDBBF6F8E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729437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64A4A-ED94-4703-87CA-56E39AAE4356}" type="datetimeFigureOut">
              <a:rPr lang="fa-IR" smtClean="0"/>
              <a:t>17/05/1440</a:t>
            </a:fld>
            <a:endParaRPr lang="fa-I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E2C32-A314-43C9-93EC-0E1CDBBF6F8E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326611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64A4A-ED94-4703-87CA-56E39AAE4356}" type="datetimeFigureOut">
              <a:rPr lang="fa-IR" smtClean="0"/>
              <a:t>17/05/1440</a:t>
            </a:fld>
            <a:endParaRPr lang="fa-I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6E2C32-A314-43C9-93EC-0E1CDBBF6F8E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581222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4185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64A4A-ED94-4703-87CA-56E39AAE4356}" type="datetimeFigureOut">
              <a:rPr lang="fa-IR" smtClean="0"/>
              <a:t>17/05/1440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6E2C32-A314-43C9-93EC-0E1CDBBF6F8E}" type="slidenum">
              <a:rPr lang="fa-IR" smtClean="0"/>
              <a:t>‹#›</a:t>
            </a:fld>
            <a:endParaRPr lang="fa-I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B62C16-946C-46A7-BAFA-848A990C4859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22" y="6337420"/>
            <a:ext cx="441923" cy="441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5557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73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matris2.png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matris1.png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SequenceDiagram%20-%20SetBrightness.png" TargetMode="Externa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SequenceDiagram%20-%20SetAccess.png" TargetMode="Externa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SequenceDiagram%20-%20UserEntrance.png" TargetMode="Externa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SequenceDiagram%20-%20EditUser.png" TargetMode="Externa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slide" Target="slide38.xml"/><Relationship Id="rId1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slide" Target="slide21.xml"/><Relationship Id="rId12" Type="http://schemas.openxmlformats.org/officeDocument/2006/relationships/image" Target="../media/image7.png"/><Relationship Id="rId17" Type="http://schemas.openxmlformats.org/officeDocument/2006/relationships/image" Target="../media/image8.png"/><Relationship Id="rId2" Type="http://schemas.openxmlformats.org/officeDocument/2006/relationships/image" Target="../media/image3.png"/><Relationship Id="rId16" Type="http://schemas.openxmlformats.org/officeDocument/2006/relationships/slide" Target="slide41.xml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11" Type="http://schemas.openxmlformats.org/officeDocument/2006/relationships/image" Target="../media/image6.png"/><Relationship Id="rId5" Type="http://schemas.openxmlformats.org/officeDocument/2006/relationships/image" Target="../media/image40.png"/><Relationship Id="rId15" Type="http://schemas.openxmlformats.org/officeDocument/2006/relationships/image" Target="../media/image8.png"/><Relationship Id="rId10" Type="http://schemas.openxmlformats.org/officeDocument/2006/relationships/slide" Target="slide32.xml"/><Relationship Id="rId19" Type="http://schemas.openxmlformats.org/officeDocument/2006/relationships/slide" Target="slide43.xml"/><Relationship Id="rId4" Type="http://schemas.openxmlformats.org/officeDocument/2006/relationships/slide" Target="slide5.xml"/><Relationship Id="rId9" Type="http://schemas.openxmlformats.org/officeDocument/2006/relationships/image" Target="../media/image6.png"/><Relationship Id="rId1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ClassDiagram.png" TargetMode="Externa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SmartHomeApp.xd" TargetMode="Externa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kohestanimahdi.ir/raymand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UseCaseDiagrom.png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66982-2A7D-4447-B419-7888BC0A3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002632"/>
            <a:ext cx="10515600" cy="2852737"/>
          </a:xfrm>
        </p:spPr>
        <p:txBody>
          <a:bodyPr>
            <a:noAutofit/>
          </a:bodyPr>
          <a:lstStyle/>
          <a:p>
            <a:r>
              <a:rPr lang="en-US" sz="37200" dirty="0">
                <a:latin typeface="_MRT_Win2Farsi_3" panose="05000000000000000000" pitchFamily="2" charset="0"/>
              </a:rPr>
              <a:t>4</a:t>
            </a:r>
            <a:endParaRPr lang="fa-IR" sz="37200" dirty="0">
              <a:latin typeface="_MRT_Win2Farsi_3" panose="05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423070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AFB6D9B-1840-4566-98FF-6DD5F0471AE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fa-IR" dirty="0"/>
              <a:t>مورد کاربردهای سطح بالا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28647B-0044-46B8-A6E4-94AE66FC2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مورد کاربردها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CF8594-C675-45F0-9DE0-63DF9A4E2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UC3 </a:t>
            </a:r>
            <a:r>
              <a:rPr lang="fa-IR" dirty="0"/>
              <a:t>پخش فایل‌های صوتی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TUCBW </a:t>
            </a:r>
            <a:r>
              <a:rPr lang="fa-IR" dirty="0"/>
              <a:t>کاربر دکمه پخش فایل صوتی را از فهرست اصلی لمس می‌کند.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TUCEW </a:t>
            </a:r>
            <a:r>
              <a:rPr lang="fa-IR" dirty="0"/>
              <a:t>کاربر پیام "عملیات با موفقیت انجام شد. " را مشاهده می‌کند. </a:t>
            </a:r>
          </a:p>
          <a:p>
            <a:pPr>
              <a:lnSpc>
                <a:spcPct val="150000"/>
              </a:lnSpc>
            </a:pPr>
            <a:r>
              <a:rPr lang="en-US" dirty="0"/>
              <a:t>UC4 </a:t>
            </a:r>
            <a:r>
              <a:rPr lang="fa-IR" dirty="0"/>
              <a:t>ویرایش فهرست افراد مجاز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TUCBW </a:t>
            </a:r>
            <a:r>
              <a:rPr lang="fa-IR" dirty="0"/>
              <a:t>کاربر ارشد دکمه ویرایش فهرست افراد مجاز را از فهرست اصلی لمس می‌کند.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TUCEW </a:t>
            </a:r>
            <a:r>
              <a:rPr lang="fa-IR" dirty="0"/>
              <a:t>کاربر ارشد پیام "عملیات با موفقیت انجام شد. " را مشاهده می‌کند. </a:t>
            </a:r>
          </a:p>
          <a:p>
            <a:pPr lvl="1">
              <a:lnSpc>
                <a:spcPct val="150000"/>
              </a:lnSpc>
            </a:pP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2441002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AFB6D9B-1840-4566-98FF-6DD5F0471AE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fa-IR" dirty="0"/>
              <a:t>مورد کاربردهای سطح بالا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28647B-0044-46B8-A6E4-94AE66FC2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مورد کاربردها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CF8594-C675-45F0-9DE0-63DF9A4E2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UC5 </a:t>
            </a:r>
            <a:r>
              <a:rPr lang="fa-IR" dirty="0"/>
              <a:t>ویرایش فهرست پلاک‌های مجاز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TUCBW </a:t>
            </a:r>
            <a:r>
              <a:rPr lang="fa-IR" dirty="0"/>
              <a:t>کاربر ارشد دکمه ویرایش فهرست پلاک‌ها را از فهرست اصلی لمس می‌کند.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TUCEW </a:t>
            </a:r>
            <a:r>
              <a:rPr lang="fa-IR" dirty="0"/>
              <a:t>کاربر ارشد پیام "عملیات با موفقیت انجام شد. " را مشاهده می‌کند. </a:t>
            </a:r>
          </a:p>
          <a:p>
            <a:pPr>
              <a:lnSpc>
                <a:spcPct val="150000"/>
              </a:lnSpc>
            </a:pPr>
            <a:r>
              <a:rPr lang="en-US" dirty="0"/>
              <a:t>UC6 </a:t>
            </a:r>
            <a:r>
              <a:rPr lang="fa-IR" dirty="0"/>
              <a:t>ورود ماشین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TUCBW </a:t>
            </a:r>
            <a:r>
              <a:rPr lang="fa-IR" dirty="0"/>
              <a:t>کاربر دکمه‌ ورود خودکار ماشین را از فهرست اصلی لمس می‌کند.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TUCEW </a:t>
            </a:r>
            <a:r>
              <a:rPr lang="fa-IR" dirty="0"/>
              <a:t>کاربر ارشد پیام "عملیات با موفقیت انجام شد. " را مشاهده می‌کند. </a:t>
            </a:r>
          </a:p>
        </p:txBody>
      </p:sp>
    </p:spTree>
    <p:extLst>
      <p:ext uri="{BB962C8B-B14F-4D97-AF65-F5344CB8AC3E}">
        <p14:creationId xmlns:p14="http://schemas.microsoft.com/office/powerpoint/2010/main" val="3084854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AFB6D9B-1840-4566-98FF-6DD5F0471AE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fa-IR" dirty="0"/>
              <a:t>مورد کاربردهای سطح بالا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28647B-0044-46B8-A6E4-94AE66FC2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مورد کاربردها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CF8594-C675-45F0-9DE0-63DF9A4E2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UC7 </a:t>
            </a:r>
            <a:r>
              <a:rPr lang="fa-IR" dirty="0"/>
              <a:t>ورود فرد با رمزعبور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TUCBW </a:t>
            </a:r>
            <a:r>
              <a:rPr lang="fa-IR" dirty="0"/>
              <a:t>کاربر دکمه ورود با رمز عبور را از فهرست اصلی لمس می‌کند.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TUCEW </a:t>
            </a:r>
            <a:r>
              <a:rPr lang="fa-IR" dirty="0"/>
              <a:t>کاربر پیام "خوش آمدید. " یا پیام خطا را مشاهده می‌کند. </a:t>
            </a:r>
          </a:p>
          <a:p>
            <a:pPr>
              <a:lnSpc>
                <a:spcPct val="150000"/>
              </a:lnSpc>
            </a:pPr>
            <a:r>
              <a:rPr lang="en-US" dirty="0"/>
              <a:t>UC8 </a:t>
            </a:r>
            <a:r>
              <a:rPr lang="fa-IR" dirty="0"/>
              <a:t>ورود فرد با اثر انگشت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TUCBW </a:t>
            </a:r>
            <a:r>
              <a:rPr lang="fa-IR" dirty="0"/>
              <a:t>کاربر انگشت خود را روی حسگر اثرانگشت قرار می‌دهد.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TUCEW </a:t>
            </a:r>
            <a:r>
              <a:rPr lang="fa-IR" dirty="0"/>
              <a:t>کاربر وارد می‌شود. </a:t>
            </a:r>
          </a:p>
        </p:txBody>
      </p:sp>
    </p:spTree>
    <p:extLst>
      <p:ext uri="{BB962C8B-B14F-4D97-AF65-F5344CB8AC3E}">
        <p14:creationId xmlns:p14="http://schemas.microsoft.com/office/powerpoint/2010/main" val="1180002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AFB6D9B-1840-4566-98FF-6DD5F0471AE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fa-IR" dirty="0"/>
              <a:t>مورد کاربردهای سطح بالا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28647B-0044-46B8-A6E4-94AE66FC2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مورد کاربردها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CF8594-C675-45F0-9DE0-63DF9A4E2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UC9 </a:t>
            </a:r>
            <a:r>
              <a:rPr lang="fa-IR" dirty="0"/>
              <a:t>ورود فرد با عنبیه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TUCBW </a:t>
            </a:r>
            <a:r>
              <a:rPr lang="fa-IR" dirty="0"/>
              <a:t>کاربر چشم خود را مقابل دستگاه قرار می‌دهد.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TUCEW </a:t>
            </a:r>
            <a:r>
              <a:rPr lang="fa-IR" dirty="0"/>
              <a:t>کاربر وارد می‌شود. </a:t>
            </a:r>
          </a:p>
          <a:p>
            <a:pPr>
              <a:lnSpc>
                <a:spcPct val="150000"/>
              </a:lnSpc>
            </a:pPr>
            <a:r>
              <a:rPr lang="en-US" dirty="0"/>
              <a:t>UC10 </a:t>
            </a:r>
            <a:r>
              <a:rPr lang="fa-IR" dirty="0"/>
              <a:t>اطفاء حریق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TUCBW </a:t>
            </a:r>
            <a:r>
              <a:rPr lang="fa-IR" dirty="0"/>
              <a:t>کاربر دکمه فعال‌سازی اطفاء حریق را از فهرست اصلی لمس می‌کند.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TUCEW </a:t>
            </a:r>
            <a:r>
              <a:rPr lang="fa-IR" dirty="0"/>
              <a:t>کاربر پیام "آتش خاموش شد" را مشاهده می‌کند. </a:t>
            </a:r>
          </a:p>
        </p:txBody>
      </p:sp>
    </p:spTree>
    <p:extLst>
      <p:ext uri="{BB962C8B-B14F-4D97-AF65-F5344CB8AC3E}">
        <p14:creationId xmlns:p14="http://schemas.microsoft.com/office/powerpoint/2010/main" val="2725395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AFB6D9B-1840-4566-98FF-6DD5F0471AE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fa-IR" dirty="0"/>
              <a:t>مورد کاربردهای سطح بالا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28647B-0044-46B8-A6E4-94AE66FC2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مورد کاربردها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CF8594-C675-45F0-9DE0-63DF9A4E2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UC11 </a:t>
            </a:r>
            <a:r>
              <a:rPr lang="fa-IR" dirty="0"/>
              <a:t>نمایش فیلم دوربین‌ها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TUCBW </a:t>
            </a:r>
            <a:r>
              <a:rPr lang="fa-IR" dirty="0"/>
              <a:t>کاربر دکمه‌ نمایش فیلم دوربین‌ها را از فهرست اصلی لمس می‌کند.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TUCEW </a:t>
            </a:r>
            <a:r>
              <a:rPr lang="fa-IR" dirty="0"/>
              <a:t>کاربر فیلم را مشاهده می‌کند. </a:t>
            </a:r>
          </a:p>
          <a:p>
            <a:pPr>
              <a:lnSpc>
                <a:spcPct val="150000"/>
              </a:lnSpc>
            </a:pPr>
            <a:r>
              <a:rPr lang="en-US" dirty="0"/>
              <a:t>UC12 </a:t>
            </a:r>
            <a:r>
              <a:rPr lang="fa-IR" dirty="0"/>
              <a:t>نمایش آوابر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TUCBW </a:t>
            </a:r>
            <a:r>
              <a:rPr lang="fa-IR" dirty="0"/>
              <a:t>کاربر ارشد دکمه نمایش اعلان‌ها را از فهرست اصلی لمس می‌کند.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TUCEW </a:t>
            </a:r>
            <a:r>
              <a:rPr lang="fa-IR" dirty="0"/>
              <a:t>کاربر پیام "اعلان نادیده گرفته شد" را مشاهده می‌کند. </a:t>
            </a:r>
          </a:p>
        </p:txBody>
      </p:sp>
    </p:spTree>
    <p:extLst>
      <p:ext uri="{BB962C8B-B14F-4D97-AF65-F5344CB8AC3E}">
        <p14:creationId xmlns:p14="http://schemas.microsoft.com/office/powerpoint/2010/main" val="652034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AFB6D9B-1840-4566-98FF-6DD5F0471AE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fa-IR" dirty="0"/>
              <a:t>مورد کاربردهای سطح بالا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28647B-0044-46B8-A6E4-94AE66FC2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مورد کاربردها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CF8594-C675-45F0-9DE0-63DF9A4E2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UC13 </a:t>
            </a:r>
            <a:r>
              <a:rPr lang="fa-IR" dirty="0"/>
              <a:t>باز کردن درب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TUCBW </a:t>
            </a:r>
            <a:r>
              <a:rPr lang="fa-IR" dirty="0"/>
              <a:t>کاربر ارشد دکمه باز کردن درب را از فهرست اصلی لمس می‌کند.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TUCEW </a:t>
            </a:r>
            <a:r>
              <a:rPr lang="fa-IR" dirty="0"/>
              <a:t>کاربر ارشد پیام "عملیات با موفقیت انجام شد" را مشاهده می‌کند. </a:t>
            </a:r>
          </a:p>
          <a:p>
            <a:pPr>
              <a:lnSpc>
                <a:spcPct val="150000"/>
              </a:lnSpc>
            </a:pPr>
            <a:r>
              <a:rPr lang="en-US" dirty="0"/>
              <a:t>UC14 </a:t>
            </a:r>
            <a:r>
              <a:rPr lang="fa-IR" dirty="0"/>
              <a:t>تنظیم شعله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TUCBW </a:t>
            </a:r>
            <a:r>
              <a:rPr lang="fa-IR" dirty="0"/>
              <a:t>کاربر دکمه تنظیم اجاق گاز را از فهرست اصلی لمس می‌کند.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TUCEW </a:t>
            </a:r>
            <a:r>
              <a:rPr lang="fa-IR" dirty="0"/>
              <a:t>کاربر پیام "شعله گاز در درجه مد نظر قرار گرفت" را مشاهده می‌کند. </a:t>
            </a:r>
          </a:p>
        </p:txBody>
      </p:sp>
    </p:spTree>
    <p:extLst>
      <p:ext uri="{BB962C8B-B14F-4D97-AF65-F5344CB8AC3E}">
        <p14:creationId xmlns:p14="http://schemas.microsoft.com/office/powerpoint/2010/main" val="526227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AFB6D9B-1840-4566-98FF-6DD5F0471AE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fa-IR" dirty="0"/>
              <a:t>مورد کاربردهای سطح بالا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28647B-0044-46B8-A6E4-94AE66FC2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مورد کاربردها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CF8594-C675-45F0-9DE0-63DF9A4E2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UC15 </a:t>
            </a:r>
            <a:r>
              <a:rPr lang="fa-IR" dirty="0"/>
              <a:t>تنظیم دما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TUCBW </a:t>
            </a:r>
            <a:r>
              <a:rPr lang="fa-IR" dirty="0"/>
              <a:t>کاربر دکمه تنظیم دما را از فهرست اصلی لمس می‌کند.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TUCEW </a:t>
            </a:r>
            <a:r>
              <a:rPr lang="fa-IR" dirty="0"/>
              <a:t>کاربر پیام "تنظیم دما با موفقیت انجام شد. " را مشاهده می‌کند. </a:t>
            </a:r>
          </a:p>
          <a:p>
            <a:pPr>
              <a:lnSpc>
                <a:spcPct val="150000"/>
              </a:lnSpc>
            </a:pPr>
            <a:r>
              <a:rPr lang="en-US" dirty="0"/>
              <a:t>UC16 </a:t>
            </a:r>
            <a:r>
              <a:rPr lang="fa-IR" dirty="0"/>
              <a:t>قطع منابع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TUCBW </a:t>
            </a:r>
            <a:r>
              <a:rPr lang="fa-IR" dirty="0"/>
              <a:t>کاربر ارشد دکمه قطع منابع را از فهرست اصلی لمس می‌کند.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TUCEW </a:t>
            </a:r>
            <a:r>
              <a:rPr lang="fa-IR" dirty="0"/>
              <a:t>کاربر ارشد پیام "عملیات با موفقیت انجام شد. " را مشاهده می‌کند. </a:t>
            </a:r>
          </a:p>
        </p:txBody>
      </p:sp>
    </p:spTree>
    <p:extLst>
      <p:ext uri="{BB962C8B-B14F-4D97-AF65-F5344CB8AC3E}">
        <p14:creationId xmlns:p14="http://schemas.microsoft.com/office/powerpoint/2010/main" val="2693170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AFB6D9B-1840-4566-98FF-6DD5F0471AE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fa-IR" dirty="0"/>
              <a:t>مورد کاربردهای سطح بالا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28647B-0044-46B8-A6E4-94AE66FC2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مورد کاربردها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CF8594-C675-45F0-9DE0-63DF9A4E2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UC17 </a:t>
            </a:r>
            <a:r>
              <a:rPr lang="fa-IR" dirty="0"/>
              <a:t>نمایش رطوبت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TUCBW </a:t>
            </a:r>
            <a:r>
              <a:rPr lang="fa-IR" dirty="0"/>
              <a:t>کاربر دکمه نمایش رطوبت خاک را از فهرست اصلی لمس می‌کند.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TUCEW </a:t>
            </a:r>
            <a:r>
              <a:rPr lang="fa-IR" dirty="0"/>
              <a:t>کاربر میزان رطوبت خاک را مشاهده می‌کند. </a:t>
            </a:r>
          </a:p>
          <a:p>
            <a:pPr>
              <a:lnSpc>
                <a:spcPct val="150000"/>
              </a:lnSpc>
            </a:pPr>
            <a:r>
              <a:rPr lang="en-US" dirty="0"/>
              <a:t>UC18 </a:t>
            </a:r>
            <a:r>
              <a:rPr lang="fa-IR" dirty="0"/>
              <a:t>تنظیم حالت کودک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TUCBW </a:t>
            </a:r>
            <a:r>
              <a:rPr lang="fa-IR" dirty="0"/>
              <a:t>کاربر دکمه تنظیم حالت کودک را از فهرست اصلی لمس می‌کند.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TUCEW </a:t>
            </a:r>
            <a:r>
              <a:rPr lang="fa-IR" dirty="0"/>
              <a:t>کاربر پیام "حالت کودک فعال شد. " را مشاهده می‌کند. </a:t>
            </a:r>
          </a:p>
        </p:txBody>
      </p:sp>
    </p:spTree>
    <p:extLst>
      <p:ext uri="{BB962C8B-B14F-4D97-AF65-F5344CB8AC3E}">
        <p14:creationId xmlns:p14="http://schemas.microsoft.com/office/powerpoint/2010/main" val="62200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AFB6D9B-1840-4566-98FF-6DD5F0471AE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fa-IR" dirty="0"/>
              <a:t>مورد کاربردهای سطح بالا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28647B-0044-46B8-A6E4-94AE66FC2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مورد کاربردها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CF8594-C675-45F0-9DE0-63DF9A4E2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UC19 </a:t>
            </a:r>
            <a:r>
              <a:rPr lang="fa-IR" dirty="0"/>
              <a:t>تنظیم حالت امنیت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TUCBW </a:t>
            </a:r>
            <a:r>
              <a:rPr lang="fa-IR" dirty="0"/>
              <a:t>کاربر دکمه تنظیم حالت امنیت را از فهرست اصلی لمس می‌کند.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TUCEW </a:t>
            </a:r>
            <a:r>
              <a:rPr lang="fa-IR" dirty="0"/>
              <a:t>کاربر پیام "حالت امنیتی فعال شد. " را مشاهده می‌کند. </a:t>
            </a:r>
          </a:p>
          <a:p>
            <a:pPr>
              <a:lnSpc>
                <a:spcPct val="150000"/>
              </a:lnSpc>
            </a:pPr>
            <a:r>
              <a:rPr lang="en-US" dirty="0"/>
              <a:t>UC20 </a:t>
            </a:r>
            <a:r>
              <a:rPr lang="fa-IR" dirty="0"/>
              <a:t>قفل کردن درب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TUCBW </a:t>
            </a:r>
            <a:r>
              <a:rPr lang="fa-IR" dirty="0"/>
              <a:t>کاربر دکمه قفل درب‌ها را از فهرست اصلی لمس می‌کند.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TUCEW </a:t>
            </a:r>
            <a:r>
              <a:rPr lang="fa-IR" dirty="0"/>
              <a:t>کاربر پیام "درب‌ها قفل شد" را مشاهده می‌کند. </a:t>
            </a:r>
          </a:p>
        </p:txBody>
      </p:sp>
    </p:spTree>
    <p:extLst>
      <p:ext uri="{BB962C8B-B14F-4D97-AF65-F5344CB8AC3E}">
        <p14:creationId xmlns:p14="http://schemas.microsoft.com/office/powerpoint/2010/main" val="2930209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AFB6D9B-1840-4566-98FF-6DD5F0471AE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fa-IR" dirty="0"/>
              <a:t>مورد کاربردهای سطح بالا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28647B-0044-46B8-A6E4-94AE66FC2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مورد کاربردها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CF8594-C675-45F0-9DE0-63DF9A4E2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UC21 </a:t>
            </a:r>
            <a:r>
              <a:rPr lang="fa-IR" dirty="0"/>
              <a:t>ایجاد کاربر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TUCBW </a:t>
            </a:r>
            <a:r>
              <a:rPr lang="fa-IR" dirty="0"/>
              <a:t>کاربر ارشد دکمه ایجاد کاربر را از فهرست اصلی لمس می‌کند.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TUCEW </a:t>
            </a:r>
            <a:r>
              <a:rPr lang="fa-IR" dirty="0"/>
              <a:t>کاربر ارشد پیام "کاربر ایجاد شد. " را مشاهده می‌کند. 	</a:t>
            </a:r>
          </a:p>
          <a:p>
            <a:pPr>
              <a:lnSpc>
                <a:spcPct val="150000"/>
              </a:lnSpc>
            </a:pPr>
            <a:r>
              <a:rPr lang="en-US" dirty="0"/>
              <a:t>UC22 </a:t>
            </a:r>
            <a:r>
              <a:rPr lang="fa-IR" dirty="0"/>
              <a:t>راه‌اندازی سیستم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TUCBW </a:t>
            </a:r>
            <a:r>
              <a:rPr lang="fa-IR" dirty="0"/>
              <a:t>کاربر دکمه فعال‌سازی را از فهرست اصلی لمس می‌کند.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TUCEW </a:t>
            </a:r>
            <a:r>
              <a:rPr lang="fa-IR" dirty="0"/>
              <a:t>کاربر پیام "سیستم فعال شد. " را مشاهده می‌کند. 	</a:t>
            </a:r>
          </a:p>
        </p:txBody>
      </p:sp>
    </p:spTree>
    <p:extLst>
      <p:ext uri="{BB962C8B-B14F-4D97-AF65-F5344CB8AC3E}">
        <p14:creationId xmlns:p14="http://schemas.microsoft.com/office/powerpoint/2010/main" val="977412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3ECFB73-10F4-498C-AD8F-CB8D58B06B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44" b="42112"/>
          <a:stretch/>
        </p:blipFill>
        <p:spPr>
          <a:xfrm>
            <a:off x="1125416" y="2477453"/>
            <a:ext cx="9941169" cy="19030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2B71422-0D6B-4094-8CAA-DC8DC3366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894" y="2813894"/>
            <a:ext cx="1230212" cy="12302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13B292A-0505-4F81-A63F-7AAD4F4A60EB}"/>
              </a:ext>
            </a:extLst>
          </p:cNvPr>
          <p:cNvSpPr/>
          <p:nvPr/>
        </p:nvSpPr>
        <p:spPr>
          <a:xfrm>
            <a:off x="0" y="4589164"/>
            <a:ext cx="12192000" cy="16557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d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62869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push/>
      </p:transition>
    </mc:Choice>
    <mc:Fallback xmlns="">
      <p:transition spd="slow">
        <p:pu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3724 -0.004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62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AFB6D9B-1840-4566-98FF-6DD5F0471AE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fa-IR" dirty="0"/>
              <a:t>مورد کاربردهای سطح بالا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28647B-0044-46B8-A6E4-94AE66FC2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مورد کاربردها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CF8594-C675-45F0-9DE0-63DF9A4E2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/>
              <a:t>UC23 </a:t>
            </a:r>
            <a:r>
              <a:rPr lang="fa-IR" dirty="0"/>
              <a:t>خاموش کردن سیستم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TUCBW </a:t>
            </a:r>
            <a:r>
              <a:rPr lang="fa-IR" dirty="0"/>
              <a:t>کاربر دکمه خاموش را از فهرست اصلی لمس می‌کند.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TUCEW </a:t>
            </a:r>
            <a:r>
              <a:rPr lang="fa-IR" dirty="0"/>
              <a:t>کاربر پیام "سیستم خاموش شد" را مشاهده می‌کند. 	</a:t>
            </a:r>
          </a:p>
          <a:p>
            <a:pPr>
              <a:lnSpc>
                <a:spcPct val="150000"/>
              </a:lnSpc>
            </a:pPr>
            <a:r>
              <a:rPr lang="en-US" dirty="0"/>
              <a:t>UC24 </a:t>
            </a:r>
            <a:r>
              <a:rPr lang="fa-IR" dirty="0"/>
              <a:t>ویرایش مشخصات کاربر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TUCBW </a:t>
            </a:r>
            <a:r>
              <a:rPr lang="fa-IR" dirty="0"/>
              <a:t>کاربر ارشد دکمه ویرایش مشخصات کاربران را از فهرست اصلی لمس می‌کند.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TUCEW </a:t>
            </a:r>
            <a:r>
              <a:rPr lang="fa-IR" dirty="0"/>
              <a:t>کاربر ارشد پیام "عملیات با موفقیت انجام شد. " را مشاهده می‌کند. </a:t>
            </a:r>
          </a:p>
        </p:txBody>
      </p:sp>
    </p:spTree>
    <p:extLst>
      <p:ext uri="{BB962C8B-B14F-4D97-AF65-F5344CB8AC3E}">
        <p14:creationId xmlns:p14="http://schemas.microsoft.com/office/powerpoint/2010/main" val="20421735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D0DA75-31D7-433B-B1C3-B63A7F95E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18322"/>
            <a:ext cx="5621355" cy="562135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1CFBD5A-E3F5-4DEE-8BF9-41B1286272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8328" y="2722944"/>
            <a:ext cx="5353524" cy="1412111"/>
          </a:xfrm>
        </p:spPr>
        <p:txBody>
          <a:bodyPr>
            <a:normAutofit/>
          </a:bodyPr>
          <a:lstStyle/>
          <a:p>
            <a:r>
              <a:rPr lang="fa-IR" sz="4800" dirty="0">
                <a:latin typeface="IRANSans" panose="020B0506030804020204" pitchFamily="34" charset="-78"/>
                <a:cs typeface="IRANSans" panose="020B0506030804020204" pitchFamily="34" charset="-78"/>
              </a:rPr>
              <a:t>امیرحسین فولادی</a:t>
            </a:r>
          </a:p>
          <a:p>
            <a:r>
              <a:rPr lang="fa-IR" sz="2400" dirty="0" err="1">
                <a:latin typeface="IRANSans" panose="020B0506030804020204" pitchFamily="34" charset="-78"/>
                <a:cs typeface="IRANSans" panose="020B0506030804020204" pitchFamily="34" charset="-78"/>
              </a:rPr>
              <a:t>موردکاربرد</a:t>
            </a:r>
            <a:r>
              <a:rPr lang="fa-IR" sz="2400" dirty="0">
                <a:latin typeface="IRANSans" panose="020B0506030804020204" pitchFamily="34" charset="-78"/>
                <a:cs typeface="IRANSans" panose="020B0506030804020204" pitchFamily="34" charset="-78"/>
              </a:rPr>
              <a:t> گسترده</a:t>
            </a:r>
          </a:p>
        </p:txBody>
      </p:sp>
    </p:spTree>
    <p:extLst>
      <p:ext uri="{BB962C8B-B14F-4D97-AF65-F5344CB8AC3E}">
        <p14:creationId xmlns:p14="http://schemas.microsoft.com/office/powerpoint/2010/main" val="24936243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hlinkClick r:id="rId2" action="ppaction://hlinkfile"/>
            <a:extLst>
              <a:ext uri="{FF2B5EF4-FFF2-40B4-BE49-F238E27FC236}">
                <a16:creationId xmlns:a16="http://schemas.microsoft.com/office/drawing/2014/main" id="{BDC51F03-F779-40B1-9DA6-AC2D9820C0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077" y="1071563"/>
            <a:ext cx="6243845" cy="51054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8A08C1D-01A9-4FE8-B60B-37551B5FF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ماتریس ردیابی نیازمندی – مورد کاربرد</a:t>
            </a:r>
          </a:p>
        </p:txBody>
      </p:sp>
    </p:spTree>
    <p:extLst>
      <p:ext uri="{BB962C8B-B14F-4D97-AF65-F5344CB8AC3E}">
        <p14:creationId xmlns:p14="http://schemas.microsoft.com/office/powerpoint/2010/main" val="2575287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hlinkClick r:id="rId2" action="ppaction://hlinkfile"/>
            <a:extLst>
              <a:ext uri="{FF2B5EF4-FFF2-40B4-BE49-F238E27FC236}">
                <a16:creationId xmlns:a16="http://schemas.microsoft.com/office/drawing/2014/main" id="{BDC51F03-F779-40B1-9DA6-AC2D9820C0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423" y="1071563"/>
            <a:ext cx="7089154" cy="51054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78A08C1D-01A9-4FE8-B60B-37551B5FF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ماتریس تخصیص مورد کاربردها به تکرارها</a:t>
            </a:r>
          </a:p>
        </p:txBody>
      </p:sp>
    </p:spTree>
    <p:extLst>
      <p:ext uri="{BB962C8B-B14F-4D97-AF65-F5344CB8AC3E}">
        <p14:creationId xmlns:p14="http://schemas.microsoft.com/office/powerpoint/2010/main" val="3631390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AFB6D9B-1840-4566-98FF-6DD5F0471AE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fa-IR" dirty="0"/>
              <a:t>مورد کاربردهای گسترده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28647B-0044-46B8-A6E4-94AE66FC2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مورد کاربردها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283B98-065C-4414-B720-4352B8051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‏UC1 </a:t>
            </a:r>
            <a:r>
              <a:rPr lang="fa-IR" dirty="0"/>
              <a:t>تنظیم نور اتاق </a:t>
            </a:r>
          </a:p>
          <a:p>
            <a:r>
              <a:rPr lang="en-US" dirty="0"/>
              <a:t>‏UC4 </a:t>
            </a:r>
            <a:r>
              <a:rPr lang="fa-IR" dirty="0"/>
              <a:t>ویرایش فهرست افراد مجاز</a:t>
            </a:r>
          </a:p>
          <a:p>
            <a:r>
              <a:rPr lang="en-US" dirty="0"/>
              <a:t>‏UC7 </a:t>
            </a:r>
            <a:r>
              <a:rPr lang="fa-IR" dirty="0"/>
              <a:t>ورود فرد با رمزعبور</a:t>
            </a:r>
          </a:p>
          <a:p>
            <a:r>
              <a:rPr lang="en-US" dirty="0"/>
              <a:t>‏UC11 </a:t>
            </a:r>
            <a:r>
              <a:rPr lang="fa-IR" dirty="0"/>
              <a:t>نمایش فیلم دوربین‌ها</a:t>
            </a:r>
          </a:p>
          <a:p>
            <a:r>
              <a:rPr lang="en-US" dirty="0"/>
              <a:t>‏UC12 </a:t>
            </a:r>
            <a:r>
              <a:rPr lang="fa-IR" dirty="0"/>
              <a:t>نمایش آوابر</a:t>
            </a:r>
          </a:p>
          <a:p>
            <a:r>
              <a:rPr lang="en-US" dirty="0"/>
              <a:t>UC13 </a:t>
            </a:r>
            <a:r>
              <a:rPr lang="fa-IR" dirty="0"/>
              <a:t>باز کردن درب</a:t>
            </a:r>
          </a:p>
          <a:p>
            <a:r>
              <a:rPr lang="en-US" dirty="0"/>
              <a:t>‏UC24 </a:t>
            </a:r>
            <a:r>
              <a:rPr lang="fa-IR" dirty="0"/>
              <a:t>ویرایش مشخصات کاربر</a:t>
            </a:r>
          </a:p>
          <a:p>
            <a:endParaRPr lang="fa-IR" dirty="0"/>
          </a:p>
          <a:p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189880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AFB6D9B-1840-4566-98FF-6DD5F0471AE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UC1 </a:t>
            </a:r>
            <a:r>
              <a:rPr lang="fa-IR" dirty="0"/>
              <a:t>تنظیم نور اتاق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28647B-0044-46B8-A6E4-94AE66FC2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مورد کاربردها 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A640C9D7-8EBF-425F-A09D-6B1AA29449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4619300"/>
              </p:ext>
            </p:extLst>
          </p:nvPr>
        </p:nvGraphicFramePr>
        <p:xfrm>
          <a:off x="2531005" y="2139680"/>
          <a:ext cx="7129990" cy="3127281"/>
        </p:xfrm>
        <a:graphic>
          <a:graphicData uri="http://schemas.openxmlformats.org/drawingml/2006/table">
            <a:tbl>
              <a:tblPr rtl="1" firstRow="1" firstCol="1" bandRow="1">
                <a:tableStyleId>{1E171933-4619-4E11-9A3F-F7608DF75F80}</a:tableStyleId>
              </a:tblPr>
              <a:tblGrid>
                <a:gridCol w="3564995">
                  <a:extLst>
                    <a:ext uri="{9D8B030D-6E8A-4147-A177-3AD203B41FA5}">
                      <a16:colId xmlns:a16="http://schemas.microsoft.com/office/drawing/2014/main" val="3098068348"/>
                    </a:ext>
                  </a:extLst>
                </a:gridCol>
                <a:gridCol w="3564995">
                  <a:extLst>
                    <a:ext uri="{9D8B030D-6E8A-4147-A177-3AD203B41FA5}">
                      <a16:colId xmlns:a16="http://schemas.microsoft.com/office/drawing/2014/main" val="3598848393"/>
                    </a:ext>
                  </a:extLst>
                </a:gridCol>
              </a:tblGrid>
              <a:tr h="284299"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07000"/>
                        </a:lnSpc>
                        <a:spcBef>
                          <a:spcPts val="2000"/>
                        </a:spcBef>
                        <a:spcAft>
                          <a:spcPts val="0"/>
                        </a:spcAft>
                      </a:pPr>
                      <a:r>
                        <a:rPr lang="fa-IR" sz="1700" b="0"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کنشگر : کاربر</a:t>
                      </a:r>
                      <a:endParaRPr lang="en-US" sz="1700" b="0">
                        <a:effectLst/>
                        <a:latin typeface="IRANSans" panose="020B0506030804020204" pitchFamily="34" charset="-78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85408" marR="85408" marT="0" marB="0"/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700" b="0"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سیستم : رایمند</a:t>
                      </a:r>
                      <a:endParaRPr lang="en-US" sz="1700" b="0">
                        <a:effectLst/>
                        <a:latin typeface="IRANSans" panose="020B0506030804020204" pitchFamily="34" charset="-78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85408" marR="85408" marT="0" marB="0"/>
                </a:tc>
                <a:extLst>
                  <a:ext uri="{0D108BD9-81ED-4DB2-BD59-A6C34878D82A}">
                    <a16:rowId xmlns:a16="http://schemas.microsoft.com/office/drawing/2014/main" val="285804555"/>
                  </a:ext>
                </a:extLst>
              </a:tr>
              <a:tr h="568596">
                <a:tc>
                  <a:txBody>
                    <a:bodyPr/>
                    <a:lstStyle/>
                    <a:p>
                      <a:pPr marL="0" marR="0" indent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700" b="0" dirty="0"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 </a:t>
                      </a:r>
                      <a:endParaRPr lang="en-US" sz="1700" b="0" dirty="0">
                        <a:effectLst/>
                        <a:latin typeface="IRANSans" panose="020B0506030804020204" pitchFamily="34" charset="-78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85408" marR="85408" marT="0" marB="0"/>
                </a:tc>
                <a:tc>
                  <a:txBody>
                    <a:bodyPr/>
                    <a:lstStyle/>
                    <a:p>
                      <a:pPr marL="0" marR="0" indent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700" b="0"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0 - سیستم فهرست اصلی را نمایش می‌دهد. </a:t>
                      </a:r>
                      <a:endParaRPr lang="en-US" sz="1700" b="0">
                        <a:effectLst/>
                        <a:latin typeface="IRANSans" panose="020B0506030804020204" pitchFamily="34" charset="-78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85408" marR="85408" marT="0" marB="0"/>
                </a:tc>
                <a:extLst>
                  <a:ext uri="{0D108BD9-81ED-4DB2-BD59-A6C34878D82A}">
                    <a16:rowId xmlns:a16="http://schemas.microsoft.com/office/drawing/2014/main" val="1970524186"/>
                  </a:ext>
                </a:extLst>
              </a:tr>
              <a:tr h="852895">
                <a:tc>
                  <a:txBody>
                    <a:bodyPr/>
                    <a:lstStyle/>
                    <a:p>
                      <a:pPr marL="0" marR="0" indent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700" b="0"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1 - </a:t>
                      </a:r>
                      <a:r>
                        <a:rPr lang="en-US" sz="1700" b="0"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TUCBW</a:t>
                      </a:r>
                      <a:r>
                        <a:rPr lang="fa-IR" sz="1700" b="0"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 کاربر دکمه تنظیم نور را از فهرست اصلی لمس می‌کند. </a:t>
                      </a:r>
                      <a:endParaRPr lang="en-US" sz="1700" b="0">
                        <a:effectLst/>
                        <a:latin typeface="IRANSans" panose="020B0506030804020204" pitchFamily="34" charset="-78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85408" marR="85408" marT="0" marB="0"/>
                </a:tc>
                <a:tc>
                  <a:txBody>
                    <a:bodyPr/>
                    <a:lstStyle/>
                    <a:p>
                      <a:pPr marL="0" marR="0" indent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700" b="0"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2 - سیستم جعبه‌ی گفتگوی</a:t>
                      </a:r>
                      <a:r>
                        <a:rPr lang="en-US" sz="1700" b="0"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Enter Intensity of light and room Id</a:t>
                      </a:r>
                      <a:r>
                        <a:rPr lang="fa-IR" sz="1700" b="0"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 را نمایش می‌دهد. </a:t>
                      </a:r>
                      <a:endParaRPr lang="en-US" sz="1700" b="0">
                        <a:effectLst/>
                        <a:latin typeface="IRANSans" panose="020B0506030804020204" pitchFamily="34" charset="-78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85408" marR="85408" marT="0" marB="0"/>
                </a:tc>
                <a:extLst>
                  <a:ext uri="{0D108BD9-81ED-4DB2-BD59-A6C34878D82A}">
                    <a16:rowId xmlns:a16="http://schemas.microsoft.com/office/drawing/2014/main" val="2897528027"/>
                  </a:ext>
                </a:extLst>
              </a:tr>
              <a:tr h="568596">
                <a:tc>
                  <a:txBody>
                    <a:bodyPr/>
                    <a:lstStyle/>
                    <a:p>
                      <a:pPr marL="0" marR="0" indent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700" b="0"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3 - کاربر اتاق مورد نظر و شدت نور را وارد کرده و دکمه </a:t>
                      </a:r>
                      <a:r>
                        <a:rPr lang="en-US" sz="1700" b="0"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OK</a:t>
                      </a:r>
                      <a:r>
                        <a:rPr lang="fa-IR" sz="1700" b="0"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 را لمس می‌کند. </a:t>
                      </a:r>
                      <a:endParaRPr lang="en-US" sz="1700" b="0">
                        <a:effectLst/>
                        <a:latin typeface="IRANSans" panose="020B0506030804020204" pitchFamily="34" charset="-78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85408" marR="85408" marT="0" marB="0"/>
                </a:tc>
                <a:tc>
                  <a:txBody>
                    <a:bodyPr/>
                    <a:lstStyle/>
                    <a:p>
                      <a:pPr marL="0" marR="0" indent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700" b="0"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4 - سیستم پیام "عملیات با موفقیت انجام شد. " را نمایش می‌دهد. </a:t>
                      </a:r>
                      <a:endParaRPr lang="en-US" sz="1700" b="0">
                        <a:effectLst/>
                        <a:latin typeface="IRANSans" panose="020B0506030804020204" pitchFamily="34" charset="-78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85408" marR="85408" marT="0" marB="0"/>
                </a:tc>
                <a:extLst>
                  <a:ext uri="{0D108BD9-81ED-4DB2-BD59-A6C34878D82A}">
                    <a16:rowId xmlns:a16="http://schemas.microsoft.com/office/drawing/2014/main" val="1553810217"/>
                  </a:ext>
                </a:extLst>
              </a:tr>
              <a:tr h="852895">
                <a:tc>
                  <a:txBody>
                    <a:bodyPr/>
                    <a:lstStyle/>
                    <a:p>
                      <a:pPr marL="0" marR="0" indent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700" b="0" dirty="0"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5- </a:t>
                      </a:r>
                      <a:r>
                        <a:rPr lang="en-US" sz="1700" b="0" dirty="0"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TUCEW</a:t>
                      </a:r>
                      <a:r>
                        <a:rPr lang="fa-IR" sz="1700" b="0" dirty="0"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 کاربر پیام "عملیات با موفقیت انجام شد. " را مشاهده می‌کند. </a:t>
                      </a:r>
                      <a:endParaRPr lang="en-US" sz="1700" b="0" dirty="0">
                        <a:effectLst/>
                        <a:latin typeface="IRANSans" panose="020B0506030804020204" pitchFamily="34" charset="-78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85408" marR="85408" marT="0" marB="0"/>
                </a:tc>
                <a:tc>
                  <a:txBody>
                    <a:bodyPr/>
                    <a:lstStyle/>
                    <a:p>
                      <a:pPr marL="0" marR="0" indent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700" b="0" dirty="0">
                          <a:effectLst/>
                          <a:latin typeface="IRANSans" panose="020B0506030804020204" pitchFamily="34" charset="-78"/>
                          <a:cs typeface="IRANSans" panose="020B0506030804020204" pitchFamily="34" charset="-78"/>
                        </a:rPr>
                        <a:t> </a:t>
                      </a:r>
                      <a:endParaRPr lang="en-US" sz="1700" b="0" dirty="0">
                        <a:effectLst/>
                        <a:latin typeface="IRANSans" panose="020B0506030804020204" pitchFamily="34" charset="-78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85408" marR="85408" marT="0" marB="0"/>
                </a:tc>
                <a:extLst>
                  <a:ext uri="{0D108BD9-81ED-4DB2-BD59-A6C34878D82A}">
                    <a16:rowId xmlns:a16="http://schemas.microsoft.com/office/drawing/2014/main" val="1033156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6390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AFB6D9B-1840-4566-98FF-6DD5F0471AE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‏UC4 </a:t>
            </a:r>
            <a:r>
              <a:rPr lang="fa-IR" dirty="0"/>
              <a:t>ویرایش فهرست افراد مجاز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28647B-0044-46B8-A6E4-94AE66FC2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مورد کاربردها 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A640C9D7-8EBF-425F-A09D-6B1AA29449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7864755"/>
              </p:ext>
            </p:extLst>
          </p:nvPr>
        </p:nvGraphicFramePr>
        <p:xfrm>
          <a:off x="2531005" y="2534856"/>
          <a:ext cx="7129990" cy="3127281"/>
        </p:xfrm>
        <a:graphic>
          <a:graphicData uri="http://schemas.openxmlformats.org/drawingml/2006/table">
            <a:tbl>
              <a:tblPr rtl="1" firstRow="1" firstCol="1" bandRow="1">
                <a:tableStyleId>{1E171933-4619-4E11-9A3F-F7608DF75F80}</a:tableStyleId>
              </a:tblPr>
              <a:tblGrid>
                <a:gridCol w="3564995">
                  <a:extLst>
                    <a:ext uri="{9D8B030D-6E8A-4147-A177-3AD203B41FA5}">
                      <a16:colId xmlns:a16="http://schemas.microsoft.com/office/drawing/2014/main" val="3098068348"/>
                    </a:ext>
                  </a:extLst>
                </a:gridCol>
                <a:gridCol w="3564995">
                  <a:extLst>
                    <a:ext uri="{9D8B030D-6E8A-4147-A177-3AD203B41FA5}">
                      <a16:colId xmlns:a16="http://schemas.microsoft.com/office/drawing/2014/main" val="3598848393"/>
                    </a:ext>
                  </a:extLst>
                </a:gridCol>
              </a:tblGrid>
              <a:tr h="284299"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07000"/>
                        </a:lnSpc>
                        <a:spcBef>
                          <a:spcPts val="2000"/>
                        </a:spcBef>
                        <a:spcAft>
                          <a:spcPts val="0"/>
                        </a:spcAft>
                      </a:pPr>
                      <a:r>
                        <a:rPr lang="fa-IR" sz="1700" b="1" baseline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کنشگر : کاربر</a:t>
                      </a:r>
                      <a:endParaRPr lang="en-US" sz="1700" baseline="0">
                        <a:effectLst/>
                        <a:latin typeface="Calibri" panose="020F0502020204030204" pitchFamily="34" charset="0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700" b="1" baseline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سیستم : رایمند</a:t>
                      </a:r>
                      <a:endParaRPr lang="en-US" sz="1700" baseline="0">
                        <a:effectLst/>
                        <a:latin typeface="Calibri" panose="020F0502020204030204" pitchFamily="34" charset="0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804555"/>
                  </a:ext>
                </a:extLst>
              </a:tr>
              <a:tr h="568596">
                <a:tc>
                  <a:txBody>
                    <a:bodyPr/>
                    <a:lstStyle/>
                    <a:p>
                      <a:pPr marL="0" marR="0" indent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700" b="0" i="0" baseline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 </a:t>
                      </a:r>
                      <a:endParaRPr lang="en-US" sz="1700" b="0" i="0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700" b="0" i="0" baseline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0 - سیستم فهرست اصلی را نمایش می‌دهد. </a:t>
                      </a:r>
                      <a:endParaRPr lang="en-US" sz="1700" b="0" i="0" baseline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70524186"/>
                  </a:ext>
                </a:extLst>
              </a:tr>
              <a:tr h="852895">
                <a:tc>
                  <a:txBody>
                    <a:bodyPr/>
                    <a:lstStyle/>
                    <a:p>
                      <a:pPr marL="0" marR="0" indent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700" b="0" i="0" baseline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1 – </a:t>
                      </a:r>
                      <a:r>
                        <a:rPr lang="en-US" sz="1700" b="0" i="0" baseline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TUCBW </a:t>
                      </a:r>
                      <a:r>
                        <a:rPr lang="fa-IR" sz="1700" b="0" i="0" baseline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کاربر ‌ارشد دکمه ویرایش فهرست افراد مجاز را از فهرست اصلی لمس می‌کند. </a:t>
                      </a:r>
                      <a:endParaRPr lang="en-US" sz="1700" b="0" i="0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700" b="0" i="0" baseline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2 - سیستم جعبه گفتگوی </a:t>
                      </a:r>
                      <a:r>
                        <a:rPr lang="en-US" sz="1700" b="0" i="0" baseline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Enter user Id and </a:t>
                      </a:r>
                      <a:r>
                        <a:rPr lang="en-US" sz="1700" b="0" i="0" baseline="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Edoor</a:t>
                      </a:r>
                      <a:r>
                        <a:rPr lang="en-US" sz="1700" b="0" i="0" baseline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 Id </a:t>
                      </a:r>
                      <a:r>
                        <a:rPr lang="fa-IR" sz="1700" b="0" i="0" baseline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را نمایش می‌دهد. </a:t>
                      </a:r>
                      <a:endParaRPr lang="en-US" sz="1700" b="0" i="0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7528027"/>
                  </a:ext>
                </a:extLst>
              </a:tr>
              <a:tr h="568596">
                <a:tc>
                  <a:txBody>
                    <a:bodyPr/>
                    <a:lstStyle/>
                    <a:p>
                      <a:pPr marL="0" marR="0" indent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700" b="0" i="0" baseline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3 – کاربر ‌ارشد شخص و درب مورد نظر را وارد می‌کند. </a:t>
                      </a:r>
                      <a:endParaRPr lang="en-US" sz="1700" b="0" i="0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700" b="0" i="0" baseline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4 - سیستم پیام " تغییرات با موفقیت انجام شد. " را نمایش می‌دهد. </a:t>
                      </a:r>
                      <a:endParaRPr lang="en-US" sz="1700" b="0" i="0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53810217"/>
                  </a:ext>
                </a:extLst>
              </a:tr>
              <a:tr h="852895">
                <a:tc>
                  <a:txBody>
                    <a:bodyPr/>
                    <a:lstStyle/>
                    <a:p>
                      <a:pPr marL="0" marR="0" indent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700" b="0" i="0" baseline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5- </a:t>
                      </a:r>
                      <a:r>
                        <a:rPr lang="en-US" sz="1700" b="0" i="0" baseline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TUCEW</a:t>
                      </a:r>
                      <a:r>
                        <a:rPr lang="fa-IR" sz="1700" b="0" i="0" baseline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 کاربر پیام " تغییرات با موفقیت انجام شد. " را مشاهده می‌کند. </a:t>
                      </a:r>
                      <a:endParaRPr lang="en-US" sz="1700" b="0" i="0" baseline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700" b="0" i="0" baseline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 </a:t>
                      </a:r>
                      <a:endParaRPr lang="en-US" sz="1700" b="0" i="0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3156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43467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AFB6D9B-1840-4566-98FF-6DD5F0471AE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‏UC7 </a:t>
            </a:r>
            <a:r>
              <a:rPr lang="fa-IR" dirty="0"/>
              <a:t>ورود فرد با رمزعبور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28647B-0044-46B8-A6E4-94AE66FC2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مورد کاربردها 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A640C9D7-8EBF-425F-A09D-6B1AA29449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2812819"/>
              </p:ext>
            </p:extLst>
          </p:nvPr>
        </p:nvGraphicFramePr>
        <p:xfrm>
          <a:off x="2531005" y="2534856"/>
          <a:ext cx="7129990" cy="3390408"/>
        </p:xfrm>
        <a:graphic>
          <a:graphicData uri="http://schemas.openxmlformats.org/drawingml/2006/table">
            <a:tbl>
              <a:tblPr rtl="1" firstRow="1" firstCol="1" bandRow="1">
                <a:tableStyleId>{1E171933-4619-4E11-9A3F-F7608DF75F80}</a:tableStyleId>
              </a:tblPr>
              <a:tblGrid>
                <a:gridCol w="3564995">
                  <a:extLst>
                    <a:ext uri="{9D8B030D-6E8A-4147-A177-3AD203B41FA5}">
                      <a16:colId xmlns:a16="http://schemas.microsoft.com/office/drawing/2014/main" val="3098068348"/>
                    </a:ext>
                  </a:extLst>
                </a:gridCol>
                <a:gridCol w="3564995">
                  <a:extLst>
                    <a:ext uri="{9D8B030D-6E8A-4147-A177-3AD203B41FA5}">
                      <a16:colId xmlns:a16="http://schemas.microsoft.com/office/drawing/2014/main" val="3598848393"/>
                    </a:ext>
                  </a:extLst>
                </a:gridCol>
              </a:tblGrid>
              <a:tr h="284299"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07000"/>
                        </a:lnSpc>
                        <a:spcBef>
                          <a:spcPts val="2000"/>
                        </a:spcBef>
                        <a:spcAft>
                          <a:spcPts val="0"/>
                        </a:spcAft>
                      </a:pPr>
                      <a:r>
                        <a:rPr lang="fa-IR" sz="1700" b="1" baseline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کنشگر : کاربر</a:t>
                      </a:r>
                      <a:endParaRPr lang="en-US" sz="1700" baseline="0">
                        <a:effectLst/>
                        <a:latin typeface="Calibri" panose="020F0502020204030204" pitchFamily="34" charset="0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700" b="1" baseline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سیستم : رایمند</a:t>
                      </a:r>
                      <a:endParaRPr lang="en-US" sz="1700" baseline="0">
                        <a:effectLst/>
                        <a:latin typeface="Calibri" panose="020F0502020204030204" pitchFamily="34" charset="0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804555"/>
                  </a:ext>
                </a:extLst>
              </a:tr>
              <a:tr h="568596">
                <a:tc>
                  <a:txBody>
                    <a:bodyPr/>
                    <a:lstStyle/>
                    <a:p>
                      <a:pPr marL="0" marR="0" indent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700" b="0" baseline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 </a:t>
                      </a:r>
                      <a:endParaRPr lang="en-US" sz="1700" b="0" baseline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700" b="0" baseline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0 - سیستم فهرست اصلی را نمایش می‌دهد. </a:t>
                      </a:r>
                      <a:endParaRPr lang="en-US" sz="1700" b="0" baseline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70524186"/>
                  </a:ext>
                </a:extLst>
              </a:tr>
              <a:tr h="852895">
                <a:tc>
                  <a:txBody>
                    <a:bodyPr/>
                    <a:lstStyle/>
                    <a:p>
                      <a:pPr marL="0" marR="0" indent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700" b="0" baseline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1 – </a:t>
                      </a:r>
                      <a:r>
                        <a:rPr lang="en-US" sz="1700" b="0" baseline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TUCBW</a:t>
                      </a:r>
                      <a:r>
                        <a:rPr lang="fa-IR" sz="1700" b="0" baseline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 کاربر دکمه ورود با رمزعبور را از فهرست اصلی لمس می‌کند. </a:t>
                      </a:r>
                      <a:endParaRPr lang="en-US" sz="1700" b="0" baseline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700" b="0" baseline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2 - سیستم جعبه گفتگوی </a:t>
                      </a:r>
                      <a:r>
                        <a:rPr lang="en-US" sz="1700" b="0" baseline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Enter your Id, Password and </a:t>
                      </a:r>
                      <a:r>
                        <a:rPr lang="en-US" sz="1700" b="0" baseline="0" dirty="0" err="1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DoorId</a:t>
                      </a:r>
                      <a:r>
                        <a:rPr lang="en-US" sz="1700" b="0" baseline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 </a:t>
                      </a:r>
                      <a:r>
                        <a:rPr lang="fa-IR" sz="1700" b="0" baseline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را نمایش می‌دهد. </a:t>
                      </a:r>
                      <a:endParaRPr lang="en-US" sz="1700" b="0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7528027"/>
                  </a:ext>
                </a:extLst>
              </a:tr>
              <a:tr h="568596">
                <a:tc>
                  <a:txBody>
                    <a:bodyPr/>
                    <a:lstStyle/>
                    <a:p>
                      <a:pPr marL="0" marR="0" indent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700" b="0" baseline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3 – کاربر شناسه و رمز عبور و شناسه درب را وارد می‌کند. </a:t>
                      </a:r>
                      <a:endParaRPr lang="en-US" sz="1700" b="0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700" b="0" baseline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4 - در صورت صحیح بودن اطلاعات سیستم پیام "</a:t>
                      </a:r>
                      <a:r>
                        <a:rPr lang="en-US" sz="1700" b="0" baseline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Welcome</a:t>
                      </a:r>
                      <a:r>
                        <a:rPr lang="fa-IR" sz="1700" b="0" baseline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" و در غیر این صورت پیام خطا را نمایش می‌دهد. </a:t>
                      </a:r>
                      <a:endParaRPr lang="en-US" sz="1700" b="0" baseline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53810217"/>
                  </a:ext>
                </a:extLst>
              </a:tr>
              <a:tr h="852895">
                <a:tc>
                  <a:txBody>
                    <a:bodyPr/>
                    <a:lstStyle/>
                    <a:p>
                      <a:pPr marL="0" marR="0" indent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700" b="0" baseline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5- </a:t>
                      </a:r>
                      <a:r>
                        <a:rPr lang="en-US" sz="1700" b="0" baseline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TUCEW </a:t>
                      </a:r>
                      <a:r>
                        <a:rPr lang="fa-IR" sz="1700" b="0" baseline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کاربر پیام "</a:t>
                      </a:r>
                      <a:r>
                        <a:rPr lang="en-US" sz="1700" b="0" baseline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Welcome</a:t>
                      </a:r>
                      <a:r>
                        <a:rPr lang="fa-IR" sz="1700" b="0" baseline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" یا پیام خطا را مشاهده می‌کند. </a:t>
                      </a:r>
                      <a:endParaRPr lang="en-US" sz="1700" b="0" baseline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700" b="0" baseline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 </a:t>
                      </a:r>
                      <a:endParaRPr lang="en-US" sz="1700" b="0" baseline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3156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14478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AFB6D9B-1840-4566-98FF-6DD5F0471AE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‏UC11 </a:t>
            </a:r>
            <a:r>
              <a:rPr lang="fa-IR" dirty="0"/>
              <a:t>نمایش فیلم دوربین‌ها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28647B-0044-46B8-A6E4-94AE66FC2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مورد کاربردها 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A640C9D7-8EBF-425F-A09D-6B1AA29449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1695536"/>
              </p:ext>
            </p:extLst>
          </p:nvPr>
        </p:nvGraphicFramePr>
        <p:xfrm>
          <a:off x="2531005" y="2534856"/>
          <a:ext cx="7129990" cy="3127281"/>
        </p:xfrm>
        <a:graphic>
          <a:graphicData uri="http://schemas.openxmlformats.org/drawingml/2006/table">
            <a:tbl>
              <a:tblPr rtl="1" firstRow="1" firstCol="1" bandRow="1">
                <a:tableStyleId>{1E171933-4619-4E11-9A3F-F7608DF75F80}</a:tableStyleId>
              </a:tblPr>
              <a:tblGrid>
                <a:gridCol w="3564995">
                  <a:extLst>
                    <a:ext uri="{9D8B030D-6E8A-4147-A177-3AD203B41FA5}">
                      <a16:colId xmlns:a16="http://schemas.microsoft.com/office/drawing/2014/main" val="3098068348"/>
                    </a:ext>
                  </a:extLst>
                </a:gridCol>
                <a:gridCol w="3564995">
                  <a:extLst>
                    <a:ext uri="{9D8B030D-6E8A-4147-A177-3AD203B41FA5}">
                      <a16:colId xmlns:a16="http://schemas.microsoft.com/office/drawing/2014/main" val="3598848393"/>
                    </a:ext>
                  </a:extLst>
                </a:gridCol>
              </a:tblGrid>
              <a:tr h="284299"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07000"/>
                        </a:lnSpc>
                        <a:spcBef>
                          <a:spcPts val="2000"/>
                        </a:spcBef>
                        <a:spcAft>
                          <a:spcPts val="0"/>
                        </a:spcAft>
                      </a:pPr>
                      <a:r>
                        <a:rPr lang="fa-IR" sz="1700" b="1" baseline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کنشگر : کاربر</a:t>
                      </a:r>
                      <a:endParaRPr lang="en-US" sz="1700" baseline="0">
                        <a:effectLst/>
                        <a:latin typeface="Calibri" panose="020F0502020204030204" pitchFamily="34" charset="0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700" b="1" baseline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سیستم : رایمند</a:t>
                      </a:r>
                      <a:endParaRPr lang="en-US" sz="1700" baseline="0">
                        <a:effectLst/>
                        <a:latin typeface="Calibri" panose="020F0502020204030204" pitchFamily="34" charset="0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804555"/>
                  </a:ext>
                </a:extLst>
              </a:tr>
              <a:tr h="568596">
                <a:tc>
                  <a:txBody>
                    <a:bodyPr/>
                    <a:lstStyle/>
                    <a:p>
                      <a:pPr marL="0" marR="0" indent="0" algn="just" rtl="1">
                        <a:lnSpc>
                          <a:spcPct val="107000"/>
                        </a:lnSpc>
                        <a:spcBef>
                          <a:spcPts val="2000"/>
                        </a:spcBef>
                        <a:spcAft>
                          <a:spcPts val="0"/>
                        </a:spcAft>
                      </a:pPr>
                      <a:r>
                        <a:rPr lang="fa-IR" sz="1700" b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 </a:t>
                      </a:r>
                      <a:endParaRPr lang="en-US" sz="1700" b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700" b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0 - سیستم فهرست اصلی را نمایش می‌دهد. </a:t>
                      </a:r>
                      <a:endParaRPr lang="en-US" sz="1700" b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70524186"/>
                  </a:ext>
                </a:extLst>
              </a:tr>
              <a:tr h="852895">
                <a:tc>
                  <a:txBody>
                    <a:bodyPr/>
                    <a:lstStyle/>
                    <a:p>
                      <a:pPr marL="0" marR="0" indent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700" b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1 – </a:t>
                      </a:r>
                      <a:r>
                        <a:rPr lang="en-US" sz="1700" b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TUCBW </a:t>
                      </a:r>
                      <a:r>
                        <a:rPr lang="fa-IR" sz="1700" b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کاربر دکمه نمایش فیلم دوربین‌ها را از فهرست اصلی لمس می‌کند. </a:t>
                      </a:r>
                      <a:endParaRPr lang="en-US" sz="1700" b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700" b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2 - سیستم فهرست فیلم‌ها را نمایش می‌دهد. </a:t>
                      </a:r>
                      <a:endParaRPr lang="en-US" sz="1700" b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7528027"/>
                  </a:ext>
                </a:extLst>
              </a:tr>
              <a:tr h="568596">
                <a:tc>
                  <a:txBody>
                    <a:bodyPr/>
                    <a:lstStyle/>
                    <a:p>
                      <a:pPr marL="0" marR="0" indent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700" b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3 – کاربر یکی از فیلم‌ها را انتخاب می‌کند و دکمه </a:t>
                      </a:r>
                      <a:r>
                        <a:rPr lang="en-US" sz="1700" b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Play </a:t>
                      </a:r>
                      <a:r>
                        <a:rPr lang="fa-IR" sz="1700" b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را لمس می‌کند. </a:t>
                      </a:r>
                      <a:endParaRPr lang="en-US" sz="1700" b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700" b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4 - سیستم فیلم را نمایش می‌دهد. </a:t>
                      </a:r>
                      <a:endParaRPr lang="en-US" sz="1700" b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53810217"/>
                  </a:ext>
                </a:extLst>
              </a:tr>
              <a:tr h="852895">
                <a:tc>
                  <a:txBody>
                    <a:bodyPr/>
                    <a:lstStyle/>
                    <a:p>
                      <a:pPr marL="0" marR="0" indent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700" b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5 – </a:t>
                      </a:r>
                      <a:r>
                        <a:rPr lang="en-US" sz="1700" b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TUCEW </a:t>
                      </a:r>
                      <a:r>
                        <a:rPr lang="fa-IR" sz="1700" b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کاربر فیلم را مشاهده می‌کند. </a:t>
                      </a:r>
                      <a:endParaRPr lang="en-US" sz="1700" b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700" b="0" dirty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 </a:t>
                      </a:r>
                      <a:endParaRPr lang="en-US" sz="1700" b="0" dirty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3156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40798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AFB6D9B-1840-4566-98FF-6DD5F0471AE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‏UC12 </a:t>
            </a:r>
            <a:r>
              <a:rPr lang="fa-IR" dirty="0"/>
              <a:t>نمایش آوابر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28647B-0044-46B8-A6E4-94AE66FC2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مورد کاربردها 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A640C9D7-8EBF-425F-A09D-6B1AA29449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2136042"/>
              </p:ext>
            </p:extLst>
          </p:nvPr>
        </p:nvGraphicFramePr>
        <p:xfrm>
          <a:off x="2531003" y="2109715"/>
          <a:ext cx="7129990" cy="4067629"/>
        </p:xfrm>
        <a:graphic>
          <a:graphicData uri="http://schemas.openxmlformats.org/drawingml/2006/table">
            <a:tbl>
              <a:tblPr rtl="1" firstRow="1" firstCol="1" bandRow="1">
                <a:tableStyleId>{1E171933-4619-4E11-9A3F-F7608DF75F80}</a:tableStyleId>
              </a:tblPr>
              <a:tblGrid>
                <a:gridCol w="3564995">
                  <a:extLst>
                    <a:ext uri="{9D8B030D-6E8A-4147-A177-3AD203B41FA5}">
                      <a16:colId xmlns:a16="http://schemas.microsoft.com/office/drawing/2014/main" val="3098068348"/>
                    </a:ext>
                  </a:extLst>
                </a:gridCol>
                <a:gridCol w="3564995">
                  <a:extLst>
                    <a:ext uri="{9D8B030D-6E8A-4147-A177-3AD203B41FA5}">
                      <a16:colId xmlns:a16="http://schemas.microsoft.com/office/drawing/2014/main" val="3598848393"/>
                    </a:ext>
                  </a:extLst>
                </a:gridCol>
              </a:tblGrid>
              <a:tr h="284299"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07000"/>
                        </a:lnSpc>
                        <a:spcBef>
                          <a:spcPts val="2000"/>
                        </a:spcBef>
                        <a:spcAft>
                          <a:spcPts val="0"/>
                        </a:spcAft>
                      </a:pPr>
                      <a:r>
                        <a:rPr lang="fa-IR" sz="1700" b="1" baseline="0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کنشگر : کاربر</a:t>
                      </a:r>
                      <a:endParaRPr lang="en-US" sz="1700" baseline="0" dirty="0">
                        <a:effectLst/>
                        <a:latin typeface="Calibri" panose="020F0502020204030204" pitchFamily="34" charset="0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700" b="1" baseline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سیستم : رایمند</a:t>
                      </a:r>
                      <a:endParaRPr lang="en-US" sz="1700" baseline="0">
                        <a:effectLst/>
                        <a:latin typeface="Calibri" panose="020F0502020204030204" pitchFamily="34" charset="0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804555"/>
                  </a:ext>
                </a:extLst>
              </a:tr>
              <a:tr h="568596">
                <a:tc>
                  <a:txBody>
                    <a:bodyPr/>
                    <a:lstStyle/>
                    <a:p>
                      <a:pPr marL="0" marR="0" indent="0" algn="just" rtl="1">
                        <a:lnSpc>
                          <a:spcPct val="107000"/>
                        </a:lnSpc>
                        <a:spcBef>
                          <a:spcPts val="2000"/>
                        </a:spcBef>
                        <a:spcAft>
                          <a:spcPts val="0"/>
                        </a:spcAft>
                      </a:pPr>
                      <a:r>
                        <a:rPr lang="fa-IR" sz="1600" b="0" dirty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 </a:t>
                      </a:r>
                      <a:endParaRPr lang="en-US" sz="1600" b="0" dirty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600" b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0 - سیستم فهرست اصلی را نمایش می‌دهد. </a:t>
                      </a:r>
                      <a:endParaRPr lang="en-US" sz="1600" b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70524186"/>
                  </a:ext>
                </a:extLst>
              </a:tr>
              <a:tr h="605518">
                <a:tc>
                  <a:txBody>
                    <a:bodyPr/>
                    <a:lstStyle/>
                    <a:p>
                      <a:pPr marL="0" marR="0" indent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600" b="0" dirty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1 – </a:t>
                      </a:r>
                      <a:r>
                        <a:rPr lang="en-US" sz="1600" b="0" dirty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TUCBW </a:t>
                      </a:r>
                      <a:r>
                        <a:rPr lang="fa-IR" sz="1600" b="0" dirty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کاربر ارشد دکمه نمایش اعلان‌ها را از فهرست اصلی لمس می‌کند. </a:t>
                      </a:r>
                      <a:endParaRPr lang="en-US" sz="1600" b="0" dirty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600" b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2 - سیستم فهرست اعلان‌ها را نمایش می‌دهد. </a:t>
                      </a:r>
                      <a:endParaRPr lang="en-US" sz="1600" b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7528027"/>
                  </a:ext>
                </a:extLst>
              </a:tr>
              <a:tr h="568596">
                <a:tc>
                  <a:txBody>
                    <a:bodyPr/>
                    <a:lstStyle/>
                    <a:p>
                      <a:pPr marL="0" marR="0" indent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600" b="0" dirty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3 – کاربر ارشد دکمه اعلان آوابر را لمس می‌کند. </a:t>
                      </a:r>
                      <a:endParaRPr lang="en-US" sz="1600" b="0" dirty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600" b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4 - سیستم تصویر آوابر را به همراه گزینه‌های باز کردن درب و نادیده گرفتن اعلان نمایش می‌دهد. </a:t>
                      </a:r>
                      <a:endParaRPr lang="en-US" sz="1600" b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53810217"/>
                  </a:ext>
                </a:extLst>
              </a:tr>
              <a:tr h="426448">
                <a:tc>
                  <a:txBody>
                    <a:bodyPr/>
                    <a:lstStyle/>
                    <a:p>
                      <a:pPr marL="0" marR="0" indent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600" b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5 - کاربر ارشد </a:t>
                      </a:r>
                      <a:endParaRPr lang="en-US" sz="1600" b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  <a:p>
                      <a:pPr marL="0" marR="0" indent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600" b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الف)دکمه باز کردن درب را لمس می‌کند. </a:t>
                      </a:r>
                      <a:endParaRPr lang="en-US" sz="1600" b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  <a:p>
                      <a:pPr marL="0" marR="0" indent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600" b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 </a:t>
                      </a:r>
                      <a:endParaRPr lang="en-US" sz="1600" b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  <a:p>
                      <a:pPr marL="0" marR="0" indent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600" b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ب)دکمه نادیده گرفتن اعلان را لمس می‌کند. </a:t>
                      </a:r>
                      <a:endParaRPr lang="en-US" sz="1600" b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600" b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6 -</a:t>
                      </a:r>
                      <a:endParaRPr lang="en-US" sz="1600" b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  <a:p>
                      <a:pPr marL="0" marR="0" indent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600" b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الف) اگر باز کردن درب انتخاب شد، </a:t>
                      </a:r>
                      <a:endParaRPr lang="en-US" sz="1600" b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  <a:p>
                      <a:pPr marL="0" marR="0" indent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600" b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 </a:t>
                      </a:r>
                      <a:r>
                        <a:rPr lang="en-US" sz="1600" b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TUCCW</a:t>
                      </a:r>
                      <a:r>
                        <a:rPr lang="fa-IR" sz="1600" b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 مورد کاربرد باز کردن درب. </a:t>
                      </a:r>
                      <a:endParaRPr lang="en-US" sz="1600" b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  <a:p>
                      <a:pPr marL="0" marR="0" indent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600" b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 ب)در غیر این‌ صورت پیام "اعلان نادیده گرفته شد. " را نمایش می‌دهد. </a:t>
                      </a:r>
                      <a:endParaRPr lang="en-US" sz="1600" b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3156097"/>
                  </a:ext>
                </a:extLst>
              </a:tr>
              <a:tr h="426448">
                <a:tc>
                  <a:txBody>
                    <a:bodyPr/>
                    <a:lstStyle/>
                    <a:p>
                      <a:pPr marL="0" marR="0" indent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600" b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7 - </a:t>
                      </a:r>
                      <a:r>
                        <a:rPr lang="en-US" sz="1600" b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TUCEW</a:t>
                      </a:r>
                      <a:r>
                        <a:rPr lang="fa-IR" sz="1600" b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 کاربر پیام "اعلان نادیده گرفته شد. " را مشاهده می‌کند. </a:t>
                      </a:r>
                      <a:endParaRPr lang="en-US" sz="1600" b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600" b="0" dirty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 </a:t>
                      </a:r>
                      <a:endParaRPr lang="en-US" sz="1600" b="0" dirty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4062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9502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3ECFB73-10F4-498C-AD8F-CB8D58B06B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44" b="42112"/>
          <a:stretch/>
        </p:blipFill>
        <p:spPr>
          <a:xfrm>
            <a:off x="1125416" y="2477453"/>
            <a:ext cx="9941169" cy="19030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937BD9-1F2E-428E-A024-3753E1AE80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2E9EC5-9D96-47D5-ACEB-5170ADDD5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572000" y="4589164"/>
            <a:ext cx="9144000" cy="1655762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fa-IR" sz="3200" dirty="0">
                <a:latin typeface="IRANSans Black" panose="020B0506030804020204" pitchFamily="34" charset="-78"/>
                <a:cs typeface="IRANSans Black" panose="020B0506030804020204" pitchFamily="34" charset="-78"/>
              </a:rPr>
              <a:t>پروژه خانه هوشمند رایمند</a:t>
            </a:r>
            <a:br>
              <a:rPr lang="fa-IR" sz="3200" dirty="0">
                <a:latin typeface="IRANSans Black" panose="020B0506030804020204" pitchFamily="34" charset="-78"/>
                <a:cs typeface="IRANSans Black" panose="020B0506030804020204" pitchFamily="34" charset="-78"/>
              </a:rPr>
            </a:br>
            <a:r>
              <a:rPr lang="fa-IR" sz="2800" dirty="0"/>
              <a:t>زیر نظر دکتر بهمن زمانی</a:t>
            </a:r>
            <a:endParaRPr lang="fa-IR" sz="3200" dirty="0"/>
          </a:p>
        </p:txBody>
      </p:sp>
    </p:spTree>
    <p:extLst>
      <p:ext uri="{BB962C8B-B14F-4D97-AF65-F5344CB8AC3E}">
        <p14:creationId xmlns:p14="http://schemas.microsoft.com/office/powerpoint/2010/main" val="164787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81481E-6 L 0.50599 -4.81481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AFB6D9B-1840-4566-98FF-6DD5F0471AE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‏UC13 </a:t>
            </a:r>
            <a:r>
              <a:rPr lang="fa-IR" dirty="0"/>
              <a:t>باز کردن درب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28647B-0044-46B8-A6E4-94AE66FC2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مورد کاربردها 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A640C9D7-8EBF-425F-A09D-6B1AA29449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6010742"/>
              </p:ext>
            </p:extLst>
          </p:nvPr>
        </p:nvGraphicFramePr>
        <p:xfrm>
          <a:off x="2531005" y="2534856"/>
          <a:ext cx="7129990" cy="3127281"/>
        </p:xfrm>
        <a:graphic>
          <a:graphicData uri="http://schemas.openxmlformats.org/drawingml/2006/table">
            <a:tbl>
              <a:tblPr rtl="1" firstRow="1" firstCol="1" bandRow="1">
                <a:tableStyleId>{1E171933-4619-4E11-9A3F-F7608DF75F80}</a:tableStyleId>
              </a:tblPr>
              <a:tblGrid>
                <a:gridCol w="3564995">
                  <a:extLst>
                    <a:ext uri="{9D8B030D-6E8A-4147-A177-3AD203B41FA5}">
                      <a16:colId xmlns:a16="http://schemas.microsoft.com/office/drawing/2014/main" val="3098068348"/>
                    </a:ext>
                  </a:extLst>
                </a:gridCol>
                <a:gridCol w="3564995">
                  <a:extLst>
                    <a:ext uri="{9D8B030D-6E8A-4147-A177-3AD203B41FA5}">
                      <a16:colId xmlns:a16="http://schemas.microsoft.com/office/drawing/2014/main" val="3598848393"/>
                    </a:ext>
                  </a:extLst>
                </a:gridCol>
              </a:tblGrid>
              <a:tr h="284299"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07000"/>
                        </a:lnSpc>
                        <a:spcBef>
                          <a:spcPts val="2000"/>
                        </a:spcBef>
                        <a:spcAft>
                          <a:spcPts val="0"/>
                        </a:spcAft>
                      </a:pPr>
                      <a:r>
                        <a:rPr lang="fa-IR" sz="1700" b="1" baseline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کنشگر : کاربر</a:t>
                      </a:r>
                      <a:endParaRPr lang="en-US" sz="1700" baseline="0">
                        <a:effectLst/>
                        <a:latin typeface="Calibri" panose="020F0502020204030204" pitchFamily="34" charset="0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700" b="1" baseline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سیستم : رایمند</a:t>
                      </a:r>
                      <a:endParaRPr lang="en-US" sz="1700" baseline="0">
                        <a:effectLst/>
                        <a:latin typeface="Calibri" panose="020F0502020204030204" pitchFamily="34" charset="0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804555"/>
                  </a:ext>
                </a:extLst>
              </a:tr>
              <a:tr h="568596">
                <a:tc>
                  <a:txBody>
                    <a:bodyPr/>
                    <a:lstStyle/>
                    <a:p>
                      <a:pPr marL="0" marR="0" indent="0" algn="just" rtl="1">
                        <a:lnSpc>
                          <a:spcPct val="107000"/>
                        </a:lnSpc>
                        <a:spcBef>
                          <a:spcPts val="2000"/>
                        </a:spcBef>
                        <a:spcAft>
                          <a:spcPts val="0"/>
                        </a:spcAft>
                      </a:pPr>
                      <a:r>
                        <a:rPr lang="fa-IR" sz="1700" b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 </a:t>
                      </a:r>
                      <a:endParaRPr lang="en-US" sz="1700" b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700" b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0 - سیستم فهرست اصلی را نمایش می‌دهد. </a:t>
                      </a:r>
                      <a:endParaRPr lang="en-US" sz="1700" b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70524186"/>
                  </a:ext>
                </a:extLst>
              </a:tr>
              <a:tr h="852895">
                <a:tc>
                  <a:txBody>
                    <a:bodyPr/>
                    <a:lstStyle/>
                    <a:p>
                      <a:pPr marL="0" marR="0" indent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700" b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1 – </a:t>
                      </a:r>
                      <a:r>
                        <a:rPr lang="en-US" sz="1700" b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TUCBW</a:t>
                      </a:r>
                      <a:r>
                        <a:rPr lang="fa-IR" sz="1700" b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 کاربر ارشد دکمه بازکردن درب را لمس می‌کند. </a:t>
                      </a:r>
                      <a:endParaRPr lang="en-US" sz="1700" b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700" b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2 - سیستم جعبه گفتگوی</a:t>
                      </a:r>
                      <a:r>
                        <a:rPr lang="en-US" sz="1700" b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enter Edoor </a:t>
                      </a:r>
                      <a:r>
                        <a:rPr lang="fa-IR" sz="1700" b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را نمایش می‌دهد. </a:t>
                      </a:r>
                      <a:endParaRPr lang="en-US" sz="1700" b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7528027"/>
                  </a:ext>
                </a:extLst>
              </a:tr>
              <a:tr h="568596">
                <a:tc>
                  <a:txBody>
                    <a:bodyPr/>
                    <a:lstStyle/>
                    <a:p>
                      <a:pPr marL="0" marR="0" indent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700" b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3 – کاربر ارشد درب مورد نظر را انتخاب می‌کند و دکمه </a:t>
                      </a:r>
                      <a:r>
                        <a:rPr lang="en-US" sz="1700" b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OK</a:t>
                      </a:r>
                      <a:r>
                        <a:rPr lang="fa-IR" sz="1700" b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را لمس می‌کند. </a:t>
                      </a:r>
                      <a:endParaRPr lang="en-US" sz="1700" b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700" b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4 - سیستم پیام "عملیات با موفقیت انجام شد" را نمایش می‌دهد. </a:t>
                      </a:r>
                      <a:endParaRPr lang="en-US" sz="1700" b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53810217"/>
                  </a:ext>
                </a:extLst>
              </a:tr>
              <a:tr h="852895">
                <a:tc>
                  <a:txBody>
                    <a:bodyPr/>
                    <a:lstStyle/>
                    <a:p>
                      <a:pPr marL="0" marR="0" indent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700" b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5 - </a:t>
                      </a:r>
                      <a:r>
                        <a:rPr lang="en-US" sz="1700" b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TUCEW</a:t>
                      </a:r>
                      <a:r>
                        <a:rPr lang="fa-IR" sz="1700" b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 کاربر ارشد پیام "عملیات با موفقیت انجام شد" را مشاهده می‌کند. </a:t>
                      </a:r>
                      <a:endParaRPr lang="en-US" sz="1700" b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700" b="0" dirty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 </a:t>
                      </a:r>
                      <a:endParaRPr lang="en-US" sz="1700" b="0" dirty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3156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33104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AFB6D9B-1840-4566-98FF-6DD5F0471AE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en-US" dirty="0"/>
              <a:t>‏UC24 </a:t>
            </a:r>
            <a:r>
              <a:rPr lang="fa-IR" dirty="0"/>
              <a:t>ویرایش مشخصات کاربر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28647B-0044-46B8-A6E4-94AE66FC2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مورد کاربردها </a:t>
            </a: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A640C9D7-8EBF-425F-A09D-6B1AA29449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7414315"/>
              </p:ext>
            </p:extLst>
          </p:nvPr>
        </p:nvGraphicFramePr>
        <p:xfrm>
          <a:off x="2531005" y="2534856"/>
          <a:ext cx="7129990" cy="3390408"/>
        </p:xfrm>
        <a:graphic>
          <a:graphicData uri="http://schemas.openxmlformats.org/drawingml/2006/table">
            <a:tbl>
              <a:tblPr rtl="1" firstRow="1" firstCol="1" bandRow="1">
                <a:tableStyleId>{1E171933-4619-4E11-9A3F-F7608DF75F80}</a:tableStyleId>
              </a:tblPr>
              <a:tblGrid>
                <a:gridCol w="3564995">
                  <a:extLst>
                    <a:ext uri="{9D8B030D-6E8A-4147-A177-3AD203B41FA5}">
                      <a16:colId xmlns:a16="http://schemas.microsoft.com/office/drawing/2014/main" val="3098068348"/>
                    </a:ext>
                  </a:extLst>
                </a:gridCol>
                <a:gridCol w="3564995">
                  <a:extLst>
                    <a:ext uri="{9D8B030D-6E8A-4147-A177-3AD203B41FA5}">
                      <a16:colId xmlns:a16="http://schemas.microsoft.com/office/drawing/2014/main" val="3598848393"/>
                    </a:ext>
                  </a:extLst>
                </a:gridCol>
              </a:tblGrid>
              <a:tr h="284299"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07000"/>
                        </a:lnSpc>
                        <a:spcBef>
                          <a:spcPts val="2000"/>
                        </a:spcBef>
                        <a:spcAft>
                          <a:spcPts val="0"/>
                        </a:spcAft>
                      </a:pPr>
                      <a:r>
                        <a:rPr lang="fa-IR" sz="1700" b="1" baseline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کنشگر : کاربر</a:t>
                      </a:r>
                      <a:endParaRPr lang="en-US" sz="1700" baseline="0">
                        <a:effectLst/>
                        <a:latin typeface="Calibri" panose="020F0502020204030204" pitchFamily="34" charset="0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700" b="1" baseline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سیستم : رایمند</a:t>
                      </a:r>
                      <a:endParaRPr lang="en-US" sz="1700" baseline="0">
                        <a:effectLst/>
                        <a:latin typeface="Calibri" panose="020F0502020204030204" pitchFamily="34" charset="0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804555"/>
                  </a:ext>
                </a:extLst>
              </a:tr>
              <a:tr h="568596">
                <a:tc>
                  <a:txBody>
                    <a:bodyPr/>
                    <a:lstStyle/>
                    <a:p>
                      <a:pPr marL="0" marR="0" indent="0" algn="just" rtl="1">
                        <a:lnSpc>
                          <a:spcPct val="107000"/>
                        </a:lnSpc>
                        <a:spcBef>
                          <a:spcPts val="2000"/>
                        </a:spcBef>
                        <a:spcAft>
                          <a:spcPts val="0"/>
                        </a:spcAft>
                      </a:pPr>
                      <a:r>
                        <a:rPr lang="fa-IR" sz="1700" b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 </a:t>
                      </a:r>
                      <a:endParaRPr lang="en-US" sz="1700" b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700" b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0 - سیستم فهرست اصلی را نمایش می‌دهد. </a:t>
                      </a:r>
                      <a:endParaRPr lang="en-US" sz="1700" b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70524186"/>
                  </a:ext>
                </a:extLst>
              </a:tr>
              <a:tr h="852895">
                <a:tc>
                  <a:txBody>
                    <a:bodyPr/>
                    <a:lstStyle/>
                    <a:p>
                      <a:pPr marL="0" marR="0" indent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700" b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1 – </a:t>
                      </a:r>
                      <a:r>
                        <a:rPr lang="en-US" sz="1700" b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TUCBW </a:t>
                      </a:r>
                      <a:r>
                        <a:rPr lang="fa-IR" sz="1700" b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کاربر‌ ارشد دکمه ویرایش مشخصات را از فهرست اصلی را لمس می‌کند. </a:t>
                      </a:r>
                      <a:endParaRPr lang="en-US" sz="1700" b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700" b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2 - سیستم جعبه گفتگوی </a:t>
                      </a:r>
                      <a:r>
                        <a:rPr lang="en-US" sz="1700" b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Enter name ,password, admin, uId</a:t>
                      </a:r>
                      <a:r>
                        <a:rPr lang="fa-IR" sz="1700" b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 را نمایش می‌دهد. </a:t>
                      </a:r>
                      <a:endParaRPr lang="en-US" sz="1700" b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7528027"/>
                  </a:ext>
                </a:extLst>
              </a:tr>
              <a:tr h="568596">
                <a:tc>
                  <a:txBody>
                    <a:bodyPr/>
                    <a:lstStyle/>
                    <a:p>
                      <a:pPr marL="0" marR="0" indent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700" b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3 – کاربر ‌ارشد نام، رمزعبور، ارشد بودن و شناسه را وارد می‌‌کند و دکمه </a:t>
                      </a:r>
                      <a:r>
                        <a:rPr lang="en-US" sz="1700" b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save</a:t>
                      </a:r>
                      <a:r>
                        <a:rPr lang="fa-IR" sz="1700" b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 را لمس می‌کند. </a:t>
                      </a:r>
                      <a:endParaRPr lang="en-US" sz="1700" b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700" b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4 - سیستم پیام "عملیات با موفقیت انجام شد" را نمایش می‌دهد. </a:t>
                      </a:r>
                      <a:endParaRPr lang="en-US" sz="1700" b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53810217"/>
                  </a:ext>
                </a:extLst>
              </a:tr>
              <a:tr h="852895">
                <a:tc>
                  <a:txBody>
                    <a:bodyPr/>
                    <a:lstStyle/>
                    <a:p>
                      <a:pPr marL="0" marR="0" indent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700" b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5 - </a:t>
                      </a:r>
                      <a:r>
                        <a:rPr lang="en-US" sz="1700" b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TUCEW </a:t>
                      </a:r>
                      <a:r>
                        <a:rPr lang="fa-IR" sz="1700" b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کاربر‌ ارشد پیام "عملیات با موفقیت انجام شد" را مشاهده می‌کند. </a:t>
                      </a:r>
                      <a:endParaRPr lang="en-US" sz="1700" b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700" b="0" dirty="0">
                          <a:solidFill>
                            <a:schemeClr val="bg1"/>
                          </a:solidFill>
                          <a:effectLst/>
                          <a:latin typeface="IRANSans" panose="020B0506030804020204" pitchFamily="34" charset="-78"/>
                          <a:ea typeface="B Nazanin" panose="00000400000000000000" pitchFamily="2" charset="-78"/>
                          <a:cs typeface="IRANSans" panose="020B0506030804020204" pitchFamily="34" charset="-78"/>
                        </a:rPr>
                        <a:t> </a:t>
                      </a:r>
                      <a:endParaRPr lang="en-US" sz="1700" b="0" dirty="0">
                        <a:solidFill>
                          <a:schemeClr val="bg1"/>
                        </a:solidFill>
                        <a:effectLst/>
                        <a:latin typeface="IRANSans" panose="020B0506030804020204" pitchFamily="34" charset="-78"/>
                        <a:ea typeface="B Nazanin" panose="00000400000000000000" pitchFamily="2" charset="-78"/>
                        <a:cs typeface="IRANSans" panose="020B0506030804020204" pitchFamily="34" charset="-78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31560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80252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D0DA75-31D7-433B-B1C3-B63A7F95E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18322"/>
            <a:ext cx="5621355" cy="562135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1CFBD5A-E3F5-4DEE-8BF9-41B1286272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8328" y="2722944"/>
            <a:ext cx="5353524" cy="1412111"/>
          </a:xfrm>
        </p:spPr>
        <p:txBody>
          <a:bodyPr>
            <a:normAutofit/>
          </a:bodyPr>
          <a:lstStyle/>
          <a:p>
            <a:r>
              <a:rPr lang="fa-IR" sz="4800" dirty="0">
                <a:latin typeface="IRANSans" panose="020B0506030804020204" pitchFamily="34" charset="-78"/>
                <a:cs typeface="IRANSans" panose="020B0506030804020204" pitchFamily="34" charset="-78"/>
              </a:rPr>
              <a:t>امیر سرتیپی</a:t>
            </a:r>
          </a:p>
          <a:p>
            <a:r>
              <a:rPr lang="fa-IR" sz="2400" dirty="0">
                <a:latin typeface="IRANSans" panose="020B0506030804020204" pitchFamily="34" charset="-78"/>
                <a:cs typeface="IRANSans" panose="020B0506030804020204" pitchFamily="34" charset="-78"/>
              </a:rPr>
              <a:t>نمودارهای توالی</a:t>
            </a:r>
          </a:p>
        </p:txBody>
      </p:sp>
    </p:spTree>
    <p:extLst>
      <p:ext uri="{BB962C8B-B14F-4D97-AF65-F5344CB8AC3E}">
        <p14:creationId xmlns:p14="http://schemas.microsoft.com/office/powerpoint/2010/main" val="41043101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AFB6D9B-1840-4566-98FF-6DD5F0471AE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fa-IR" dirty="0"/>
              <a:t>نمودارهای توالی مورد کاربردها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28647B-0044-46B8-A6E4-94AE66FC2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مورد کاربردها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420BF6-C1CB-47FF-A625-14A0F8309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‏UC1 </a:t>
            </a:r>
            <a:r>
              <a:rPr lang="fa-IR" dirty="0"/>
              <a:t>تنظیم نور اتاق</a:t>
            </a:r>
          </a:p>
          <a:p>
            <a:r>
              <a:rPr lang="en-US" dirty="0"/>
              <a:t>‏UC4 </a:t>
            </a:r>
            <a:r>
              <a:rPr lang="fa-IR" dirty="0"/>
              <a:t>ویرایش فهرست افراد مجاز</a:t>
            </a:r>
          </a:p>
          <a:p>
            <a:r>
              <a:rPr lang="en-US" dirty="0"/>
              <a:t>‏UC7 </a:t>
            </a:r>
            <a:r>
              <a:rPr lang="fa-IR" dirty="0"/>
              <a:t>ورود فرد با رمزعبور</a:t>
            </a:r>
          </a:p>
          <a:p>
            <a:r>
              <a:rPr lang="en-US" dirty="0"/>
              <a:t>‏UC24 </a:t>
            </a:r>
            <a:r>
              <a:rPr lang="fa-IR" dirty="0"/>
              <a:t>ویرایش مشخصات کاربر</a:t>
            </a:r>
          </a:p>
        </p:txBody>
      </p:sp>
    </p:spTree>
    <p:extLst>
      <p:ext uri="{BB962C8B-B14F-4D97-AF65-F5344CB8AC3E}">
        <p14:creationId xmlns:p14="http://schemas.microsoft.com/office/powerpoint/2010/main" val="34114847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AFB6D9B-1840-4566-98FF-6DD5F0471AE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UC1 </a:t>
            </a:r>
            <a:r>
              <a:rPr lang="fa-IR" dirty="0"/>
              <a:t>تنظیم نور اتاق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28647B-0044-46B8-A6E4-94AE66FC2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مورد کاربردها </a:t>
            </a:r>
          </a:p>
        </p:txBody>
      </p:sp>
      <p:pic>
        <p:nvPicPr>
          <p:cNvPr id="5" name="Content Placeholder 4">
            <a:hlinkClick r:id="rId2" action="ppaction://hlinkfile"/>
            <a:extLst>
              <a:ext uri="{FF2B5EF4-FFF2-40B4-BE49-F238E27FC236}">
                <a16:creationId xmlns:a16="http://schemas.microsoft.com/office/drawing/2014/main" id="{0FF3B46A-CC31-4EB3-BDCE-C5E22826C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957" y="2179638"/>
            <a:ext cx="3888086" cy="3997324"/>
          </a:xfrm>
        </p:spPr>
      </p:pic>
    </p:spTree>
    <p:extLst>
      <p:ext uri="{BB962C8B-B14F-4D97-AF65-F5344CB8AC3E}">
        <p14:creationId xmlns:p14="http://schemas.microsoft.com/office/powerpoint/2010/main" val="3858219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AFB6D9B-1840-4566-98FF-6DD5F0471AE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UC4 </a:t>
            </a:r>
            <a:r>
              <a:rPr lang="fa-IR" dirty="0"/>
              <a:t>ویرایش فهرست افراد مجاز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28647B-0044-46B8-A6E4-94AE66FC2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مورد کاربردها </a:t>
            </a:r>
          </a:p>
        </p:txBody>
      </p:sp>
      <p:pic>
        <p:nvPicPr>
          <p:cNvPr id="5" name="Content Placeholder 4">
            <a:hlinkClick r:id="rId2" action="ppaction://hlinkfile"/>
            <a:extLst>
              <a:ext uri="{FF2B5EF4-FFF2-40B4-BE49-F238E27FC236}">
                <a16:creationId xmlns:a16="http://schemas.microsoft.com/office/drawing/2014/main" id="{013241C1-B071-4D55-B31B-93D2CF0FAF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940" y="2179638"/>
            <a:ext cx="5088120" cy="3997325"/>
          </a:xfrm>
        </p:spPr>
      </p:pic>
    </p:spTree>
    <p:extLst>
      <p:ext uri="{BB962C8B-B14F-4D97-AF65-F5344CB8AC3E}">
        <p14:creationId xmlns:p14="http://schemas.microsoft.com/office/powerpoint/2010/main" val="38306104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AFB6D9B-1840-4566-98FF-6DD5F0471AE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UC7 </a:t>
            </a:r>
            <a:r>
              <a:rPr lang="fa-IR" dirty="0"/>
              <a:t>ورود فرد با رمزعبور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28647B-0044-46B8-A6E4-94AE66FC2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مورد کاربردها </a:t>
            </a:r>
          </a:p>
        </p:txBody>
      </p:sp>
      <p:pic>
        <p:nvPicPr>
          <p:cNvPr id="5" name="Content Placeholder 4">
            <a:hlinkClick r:id="rId2" action="ppaction://hlinkfile"/>
            <a:extLst>
              <a:ext uri="{FF2B5EF4-FFF2-40B4-BE49-F238E27FC236}">
                <a16:creationId xmlns:a16="http://schemas.microsoft.com/office/drawing/2014/main" id="{2A40A62B-337D-4E20-991F-5C3E8D5D8A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120" y="2179638"/>
            <a:ext cx="6157759" cy="3997324"/>
          </a:xfrm>
        </p:spPr>
      </p:pic>
    </p:spTree>
    <p:extLst>
      <p:ext uri="{BB962C8B-B14F-4D97-AF65-F5344CB8AC3E}">
        <p14:creationId xmlns:p14="http://schemas.microsoft.com/office/powerpoint/2010/main" val="42552436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AFB6D9B-1840-4566-98FF-6DD5F0471AE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UC24 </a:t>
            </a:r>
            <a:r>
              <a:rPr lang="fa-IR" dirty="0"/>
              <a:t>ویرایش مشخصات کاربر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28647B-0044-46B8-A6E4-94AE66FC2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مورد کاربردها </a:t>
            </a:r>
          </a:p>
        </p:txBody>
      </p:sp>
      <p:pic>
        <p:nvPicPr>
          <p:cNvPr id="5" name="Content Placeholder 4">
            <a:hlinkClick r:id="rId2" action="ppaction://hlinkfile"/>
            <a:extLst>
              <a:ext uri="{FF2B5EF4-FFF2-40B4-BE49-F238E27FC236}">
                <a16:creationId xmlns:a16="http://schemas.microsoft.com/office/drawing/2014/main" id="{7EB4021B-C785-45B4-86F2-BE3613FF92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026" y="2179638"/>
            <a:ext cx="3141947" cy="3997325"/>
          </a:xfrm>
        </p:spPr>
      </p:pic>
    </p:spTree>
    <p:extLst>
      <p:ext uri="{BB962C8B-B14F-4D97-AF65-F5344CB8AC3E}">
        <p14:creationId xmlns:p14="http://schemas.microsoft.com/office/powerpoint/2010/main" val="11401750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D0DA75-31D7-433B-B1C3-B63A7F95E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18322"/>
            <a:ext cx="5621355" cy="562135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1CFBD5A-E3F5-4DEE-8BF9-41B1286272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8328" y="2722944"/>
            <a:ext cx="5353524" cy="1412111"/>
          </a:xfrm>
        </p:spPr>
        <p:txBody>
          <a:bodyPr>
            <a:normAutofit/>
          </a:bodyPr>
          <a:lstStyle/>
          <a:p>
            <a:r>
              <a:rPr lang="fa-IR" sz="4800" dirty="0">
                <a:latin typeface="IRANSans" panose="020B0506030804020204" pitchFamily="34" charset="-78"/>
                <a:cs typeface="IRANSans" panose="020B0506030804020204" pitchFamily="34" charset="-78"/>
              </a:rPr>
              <a:t>مازیار اعظمی</a:t>
            </a:r>
          </a:p>
          <a:p>
            <a:r>
              <a:rPr lang="fa-IR" sz="2400" dirty="0">
                <a:latin typeface="IRANSans" panose="020B0506030804020204" pitchFamily="34" charset="-78"/>
                <a:cs typeface="IRANSans" panose="020B0506030804020204" pitchFamily="34" charset="-78"/>
              </a:rPr>
              <a:t>نمودار کلاس طراحی</a:t>
            </a:r>
          </a:p>
        </p:txBody>
      </p:sp>
    </p:spTree>
    <p:extLst>
      <p:ext uri="{BB962C8B-B14F-4D97-AF65-F5344CB8AC3E}">
        <p14:creationId xmlns:p14="http://schemas.microsoft.com/office/powerpoint/2010/main" val="27106835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28647B-0044-46B8-A6E4-94AE66FC2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نمودار کلاس طراحی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789C085-D4A4-4F90-A227-F29337182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/>
              <a:t>چگونگی نحوه رسم نمودار کلاس طراحی</a:t>
            </a:r>
          </a:p>
          <a:p>
            <a:r>
              <a:rPr lang="fa-IR" dirty="0"/>
              <a:t>نحوه سازمان‌دهی کلاس‌ها با نمودار بسته</a:t>
            </a:r>
          </a:p>
          <a:p>
            <a:r>
              <a:rPr lang="fa-IR" dirty="0"/>
              <a:t>نمودار کلاس طراحی</a:t>
            </a:r>
          </a:p>
        </p:txBody>
      </p:sp>
    </p:spTree>
    <p:extLst>
      <p:ext uri="{BB962C8B-B14F-4D97-AF65-F5344CB8AC3E}">
        <p14:creationId xmlns:p14="http://schemas.microsoft.com/office/powerpoint/2010/main" val="3491494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6DB26CE-D627-4A97-A8B7-BC4F11798B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44" b="42112"/>
          <a:stretch/>
        </p:blipFill>
        <p:spPr>
          <a:xfrm>
            <a:off x="3610700" y="438909"/>
            <a:ext cx="4970600" cy="951550"/>
          </a:xfrm>
          <a:prstGeom prst="rect">
            <a:avLst/>
          </a:prstGeom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" name="Section Zoom 2">
                <a:extLst>
                  <a:ext uri="{FF2B5EF4-FFF2-40B4-BE49-F238E27FC236}">
                    <a16:creationId xmlns:a16="http://schemas.microsoft.com/office/drawing/2014/main" id="{7336BD2D-626C-4E50-A0C4-B4880EBF7A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80361554"/>
                  </p:ext>
                </p:extLst>
              </p:nvPr>
            </p:nvGraphicFramePr>
            <p:xfrm>
              <a:off x="8120592" y="1502513"/>
              <a:ext cx="4060296" cy="2283917"/>
            </p:xfrm>
            <a:graphic>
              <a:graphicData uri="http://schemas.microsoft.com/office/powerpoint/2016/sectionzoom">
                <psez:sectionZm>
                  <psez:sectionZmObj sectionId="{A8CC1BB7-C629-4184-95AB-A869860C8FE5}">
                    <psez:zmPr id="{5CDAD18F-6C84-4BAE-91A6-F83041559A4F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060296" cy="228391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" name="Section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7336BD2D-626C-4E50-A0C4-B4880EBF7A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20592" y="1502513"/>
                <a:ext cx="4060296" cy="228391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" name="Section Zoom 4">
                <a:extLst>
                  <a:ext uri="{FF2B5EF4-FFF2-40B4-BE49-F238E27FC236}">
                    <a16:creationId xmlns:a16="http://schemas.microsoft.com/office/drawing/2014/main" id="{C9341F63-0186-4A86-94B3-64E92D9FC2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13340151"/>
                  </p:ext>
                </p:extLst>
              </p:nvPr>
            </p:nvGraphicFramePr>
            <p:xfrm>
              <a:off x="4060296" y="1507726"/>
              <a:ext cx="4060296" cy="2283917"/>
            </p:xfrm>
            <a:graphic>
              <a:graphicData uri="http://schemas.microsoft.com/office/powerpoint/2016/sectionzoom">
                <psez:sectionZm>
                  <psez:sectionZmObj sectionId="{67BBBA14-3CDE-44A7-AFA4-CF5CC5E85395}">
                    <psez:zmPr id="{044A4314-23CC-4199-BFBF-2A791873A420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060296" cy="228391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" name="Section Zoom 4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C9341F63-0186-4A86-94B3-64E92D9FC2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60296" y="1507726"/>
                <a:ext cx="4060296" cy="228391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8" name="Section Zoom 7">
                <a:extLst>
                  <a:ext uri="{FF2B5EF4-FFF2-40B4-BE49-F238E27FC236}">
                    <a16:creationId xmlns:a16="http://schemas.microsoft.com/office/drawing/2014/main" id="{F8FD2475-A666-4123-88BA-5119C5F3FA3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70203109"/>
                  </p:ext>
                </p:extLst>
              </p:nvPr>
            </p:nvGraphicFramePr>
            <p:xfrm>
              <a:off x="0" y="1507726"/>
              <a:ext cx="4060296" cy="2283917"/>
            </p:xfrm>
            <a:graphic>
              <a:graphicData uri="http://schemas.microsoft.com/office/powerpoint/2016/sectionzoom">
                <psez:sectionZm>
                  <psez:sectionZmObj sectionId="{34CD5DD4-9F17-4333-80E3-3C47DA994B18}">
                    <psez:zmPr id="{5B29B909-A5DE-4887-8441-81FED36CBC39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060296" cy="2283917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8" name="Section Zoom 7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F8FD2475-A666-4123-88BA-5119C5F3FA3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0" y="1507726"/>
                <a:ext cx="4060296" cy="2283917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D60C9964-659F-487B-A5BD-89366A6B18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30755729"/>
                  </p:ext>
                </p:extLst>
              </p:nvPr>
            </p:nvGraphicFramePr>
            <p:xfrm>
              <a:off x="8132064" y="3791845"/>
              <a:ext cx="4059936" cy="2283715"/>
            </p:xfrm>
            <a:graphic>
              <a:graphicData uri="http://schemas.microsoft.com/office/powerpoint/2016/sectionzoom">
                <psez:sectionZm>
                  <psez:sectionZmObj sectionId="{F73BEE3B-C007-433D-931C-2323463DB2D6}">
                    <psez:zmPr id="{B7D06244-93B5-4628-A87E-3C80C98A8A37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059936" cy="228371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0" name="Section Zoom 9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D60C9964-659F-487B-A5BD-89366A6B18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132064" y="3791845"/>
                <a:ext cx="4059936" cy="228371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4142E193-C2BF-4EF7-B6D7-2EDDEFBCAC9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23610952"/>
                  </p:ext>
                </p:extLst>
              </p:nvPr>
            </p:nvGraphicFramePr>
            <p:xfrm>
              <a:off x="4071151" y="3791845"/>
              <a:ext cx="4059936" cy="2283715"/>
            </p:xfrm>
            <a:graphic>
              <a:graphicData uri="http://schemas.microsoft.com/office/powerpoint/2016/sectionzoom">
                <psez:sectionZm>
                  <psez:sectionZmObj sectionId="{A6E19528-7B20-4A7A-AB98-895A744DB096}">
                    <psez:zmPr id="{75320074-99A1-49C0-914D-77E9A8F9BEEB}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059936" cy="228371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Section Zoom 11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4142E193-C2BF-4EF7-B6D7-2EDDEFBCAC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71151" y="3791845"/>
                <a:ext cx="4059936" cy="228371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4" name="Section Zoom 13">
                <a:extLst>
                  <a:ext uri="{FF2B5EF4-FFF2-40B4-BE49-F238E27FC236}">
                    <a16:creationId xmlns:a16="http://schemas.microsoft.com/office/drawing/2014/main" id="{F8994B5B-CA8C-45F0-9579-274692367B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38518002"/>
                  </p:ext>
                </p:extLst>
              </p:nvPr>
            </p:nvGraphicFramePr>
            <p:xfrm>
              <a:off x="-1337" y="3798005"/>
              <a:ext cx="4059936" cy="2283715"/>
            </p:xfrm>
            <a:graphic>
              <a:graphicData uri="http://schemas.microsoft.com/office/powerpoint/2016/sectionzoom">
                <psez:sectionZm>
                  <psez:sectionZmObj sectionId="{8B42AA77-7CA9-400E-8BF1-8F13D5494346}">
                    <psez:zmPr id="{CC4CD6AF-A810-447C-A0B3-18B2BB616EE1}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059936" cy="2283715"/>
                        </a:xfrm>
                        <a:prstGeom prst="rect">
                          <a:avLst/>
                        </a:prstGeom>
                        <a:ln w="3175">
                          <a:noFill/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4" name="Section Zoom 13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F8994B5B-CA8C-45F0-9579-274692367B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-1337" y="3798005"/>
                <a:ext cx="4059936" cy="2283715"/>
              </a:xfrm>
              <a:prstGeom prst="rect">
                <a:avLst/>
              </a:prstGeom>
              <a:ln w="3175">
                <a:noFill/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62048094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hlinkClick r:id="rId2" action="ppaction://hlinkfile"/>
            <a:extLst>
              <a:ext uri="{FF2B5EF4-FFF2-40B4-BE49-F238E27FC236}">
                <a16:creationId xmlns:a16="http://schemas.microsoft.com/office/drawing/2014/main" id="{DBB0ECCB-7E95-4AB8-9517-1A3FC49EF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113" y="1271588"/>
            <a:ext cx="6873773" cy="4905375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228647B-0044-46B8-A6E4-94AE66FC2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نمودار کلاس طراحی</a:t>
            </a:r>
          </a:p>
        </p:txBody>
      </p:sp>
    </p:spTree>
    <p:extLst>
      <p:ext uri="{BB962C8B-B14F-4D97-AF65-F5344CB8AC3E}">
        <p14:creationId xmlns:p14="http://schemas.microsoft.com/office/powerpoint/2010/main" val="23842758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D0DA75-31D7-433B-B1C3-B63A7F95E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18322"/>
            <a:ext cx="5621355" cy="562135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1CFBD5A-E3F5-4DEE-8BF9-41B1286272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8328" y="2722944"/>
            <a:ext cx="5353524" cy="1412111"/>
          </a:xfrm>
        </p:spPr>
        <p:txBody>
          <a:bodyPr>
            <a:normAutofit/>
          </a:bodyPr>
          <a:lstStyle/>
          <a:p>
            <a:r>
              <a:rPr lang="fa-IR" sz="4800" dirty="0" err="1">
                <a:latin typeface="IRANSans" panose="020B0506030804020204" pitchFamily="34" charset="-78"/>
                <a:cs typeface="IRANSans" panose="020B0506030804020204" pitchFamily="34" charset="-78"/>
              </a:rPr>
              <a:t>سیدمحمدرضا</a:t>
            </a:r>
            <a:r>
              <a:rPr lang="fa-IR" sz="4800" dirty="0">
                <a:latin typeface="IRANSans" panose="020B0506030804020204" pitchFamily="34" charset="-78"/>
                <a:cs typeface="IRANSans" panose="020B0506030804020204" pitchFamily="34" charset="-78"/>
              </a:rPr>
              <a:t> رضوی</a:t>
            </a:r>
          </a:p>
          <a:p>
            <a:r>
              <a:rPr lang="fa-IR" sz="2400" dirty="0">
                <a:latin typeface="IRANSans" panose="020B0506030804020204" pitchFamily="34" charset="-78"/>
                <a:cs typeface="IRANSans" panose="020B0506030804020204" pitchFamily="34" charset="-78"/>
              </a:rPr>
              <a:t>واسط کاربری</a:t>
            </a:r>
          </a:p>
        </p:txBody>
      </p:sp>
    </p:spTree>
    <p:extLst>
      <p:ext uri="{BB962C8B-B14F-4D97-AF65-F5344CB8AC3E}">
        <p14:creationId xmlns:p14="http://schemas.microsoft.com/office/powerpoint/2010/main" val="14984468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hlinkClick r:id="rId2" action="ppaction://hlinkfile"/>
            <a:extLst>
              <a:ext uri="{FF2B5EF4-FFF2-40B4-BE49-F238E27FC236}">
                <a16:creationId xmlns:a16="http://schemas.microsoft.com/office/drawing/2014/main" id="{8C142AAA-25F6-4AF3-A53C-6EC1ABF57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282" y="1271588"/>
            <a:ext cx="5409436" cy="490537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0483ACB-5D87-4DA7-AA11-9FEF5BBA6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واسط کاربری</a:t>
            </a:r>
          </a:p>
        </p:txBody>
      </p:sp>
    </p:spTree>
    <p:extLst>
      <p:ext uri="{BB962C8B-B14F-4D97-AF65-F5344CB8AC3E}">
        <p14:creationId xmlns:p14="http://schemas.microsoft.com/office/powerpoint/2010/main" val="119010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D0DA75-31D7-433B-B1C3-B63A7F95E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18322"/>
            <a:ext cx="5621355" cy="562135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1CFBD5A-E3F5-4DEE-8BF9-41B1286272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8328" y="2722944"/>
            <a:ext cx="5353524" cy="1412111"/>
          </a:xfrm>
        </p:spPr>
        <p:txBody>
          <a:bodyPr>
            <a:normAutofit fontScale="92500" lnSpcReduction="10000"/>
          </a:bodyPr>
          <a:lstStyle/>
          <a:p>
            <a:r>
              <a:rPr lang="fa-IR" sz="5200" dirty="0">
                <a:latin typeface="IRANSans" panose="020B0506030804020204" pitchFamily="34" charset="-78"/>
                <a:cs typeface="IRANSans" panose="020B0506030804020204" pitchFamily="34" charset="-78"/>
              </a:rPr>
              <a:t>مهدی مالوردی</a:t>
            </a:r>
          </a:p>
          <a:p>
            <a:r>
              <a:rPr lang="fa-IR" sz="2400" dirty="0" err="1">
                <a:latin typeface="IRANSans" panose="020B0506030804020204" pitchFamily="34" charset="-78"/>
                <a:cs typeface="IRANSans" panose="020B0506030804020204" pitchFamily="34" charset="-78"/>
              </a:rPr>
              <a:t>نرم‌افزارهای</a:t>
            </a:r>
            <a:r>
              <a:rPr lang="fa-IR" sz="2400" dirty="0">
                <a:latin typeface="IRANSans" panose="020B0506030804020204" pitchFamily="34" charset="-78"/>
                <a:cs typeface="IRANSans" panose="020B0506030804020204" pitchFamily="34" charset="-78"/>
              </a:rPr>
              <a:t> استفاده شده در پروژه خانه هوشمند و دست </a:t>
            </a:r>
            <a:r>
              <a:rPr lang="fa-IR" sz="2400" dirty="0" err="1">
                <a:latin typeface="IRANSans" panose="020B0506030804020204" pitchFamily="34" charset="-78"/>
                <a:cs typeface="IRANSans" panose="020B0506030804020204" pitchFamily="34" charset="-78"/>
              </a:rPr>
              <a:t>آوردهای</a:t>
            </a:r>
            <a:r>
              <a:rPr lang="fa-IR" sz="2400" dirty="0">
                <a:latin typeface="IRANSans" panose="020B0506030804020204" pitchFamily="34" charset="-78"/>
                <a:cs typeface="IRANSans" panose="020B0506030804020204" pitchFamily="34" charset="-78"/>
              </a:rPr>
              <a:t> پروژه </a:t>
            </a:r>
          </a:p>
        </p:txBody>
      </p:sp>
    </p:spTree>
    <p:extLst>
      <p:ext uri="{BB962C8B-B14F-4D97-AF65-F5344CB8AC3E}">
        <p14:creationId xmlns:p14="http://schemas.microsoft.com/office/powerpoint/2010/main" val="42439289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483ACB-5D87-4DA7-AA11-9FEF5BBA6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err="1"/>
              <a:t>نرم‌افزارهای</a:t>
            </a:r>
            <a:r>
              <a:rPr lang="fa-IR" dirty="0"/>
              <a:t> استفاده شده در پروژه خانه هوشمند </a:t>
            </a:r>
          </a:p>
        </p:txBody>
      </p:sp>
      <p:pic>
        <p:nvPicPr>
          <p:cNvPr id="1026" name="Picture 2" descr="Image result for visio 2019 icon">
            <a:extLst>
              <a:ext uri="{FF2B5EF4-FFF2-40B4-BE49-F238E27FC236}">
                <a16:creationId xmlns:a16="http://schemas.microsoft.com/office/drawing/2014/main" id="{9B704A9A-BA1A-4348-9C96-21B27C44D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127" y="1673614"/>
            <a:ext cx="1503313" cy="142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word 2019 icon">
            <a:extLst>
              <a:ext uri="{FF2B5EF4-FFF2-40B4-BE49-F238E27FC236}">
                <a16:creationId xmlns:a16="http://schemas.microsoft.com/office/drawing/2014/main" id="{A44AEC71-EB57-46DC-A2DA-EA34F4597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4233" y="1674322"/>
            <a:ext cx="1505638" cy="142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lated image">
            <a:extLst>
              <a:ext uri="{FF2B5EF4-FFF2-40B4-BE49-F238E27FC236}">
                <a16:creationId xmlns:a16="http://schemas.microsoft.com/office/drawing/2014/main" id="{4CE961C2-20E7-4450-9285-07A1B129A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567" y="1591962"/>
            <a:ext cx="1621803" cy="162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081F2526-4709-489F-842E-811DF5867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497" y="1640369"/>
            <a:ext cx="1900609" cy="142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adobe xd 2019 icon">
            <a:extLst>
              <a:ext uri="{FF2B5EF4-FFF2-40B4-BE49-F238E27FC236}">
                <a16:creationId xmlns:a16="http://schemas.microsoft.com/office/drawing/2014/main" id="{356FBA63-3846-404E-A5C7-461BA9CB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843" y="3834246"/>
            <a:ext cx="1932064" cy="188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adobe illustrator 2019 icon">
            <a:extLst>
              <a:ext uri="{FF2B5EF4-FFF2-40B4-BE49-F238E27FC236}">
                <a16:creationId xmlns:a16="http://schemas.microsoft.com/office/drawing/2014/main" id="{6B7C7AFF-BF49-40D0-BA78-E1033AD7F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167" y="3834246"/>
            <a:ext cx="1932064" cy="188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vscode 2019 icon">
            <a:extLst>
              <a:ext uri="{FF2B5EF4-FFF2-40B4-BE49-F238E27FC236}">
                <a16:creationId xmlns:a16="http://schemas.microsoft.com/office/drawing/2014/main" id="{AAF00D5D-7CF7-41B5-8BAE-ADBC4285D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244" y="3834246"/>
            <a:ext cx="1891512" cy="188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6490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0483ACB-5D87-4DA7-AA11-9FEF5BBA6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دست </a:t>
            </a:r>
            <a:r>
              <a:rPr lang="fa-IR" dirty="0" err="1"/>
              <a:t>آوردهای</a:t>
            </a:r>
            <a:r>
              <a:rPr lang="fa-IR" dirty="0"/>
              <a:t> پروژه </a:t>
            </a:r>
          </a:p>
        </p:txBody>
      </p:sp>
      <p:pic>
        <p:nvPicPr>
          <p:cNvPr id="2052" name="Picture 4" descr="Image result for cup champion vector">
            <a:extLst>
              <a:ext uri="{FF2B5EF4-FFF2-40B4-BE49-F238E27FC236}">
                <a16:creationId xmlns:a16="http://schemas.microsoft.com/office/drawing/2014/main" id="{E628C2D5-2E39-408C-BBBC-D820446012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78" b="91204" l="2429" r="98429">
                        <a14:foregroundMark x1="16571" y1="4815" x2="16571" y2="4815"/>
                        <a14:foregroundMark x1="2857" y1="6204" x2="2857" y2="6204"/>
                        <a14:foregroundMark x1="41714" y1="278" x2="41714" y2="278"/>
                        <a14:foregroundMark x1="98429" y1="11019" x2="98429" y2="11019"/>
                        <a14:foregroundMark x1="71143" y1="84907" x2="71143" y2="84907"/>
                        <a14:foregroundMark x1="54286" y1="83796" x2="54286" y2="83796"/>
                        <a14:foregroundMark x1="64429" y1="70833" x2="64429" y2="70833"/>
                        <a14:foregroundMark x1="72571" y1="74722" x2="72571" y2="74722"/>
                        <a14:foregroundMark x1="71857" y1="87130" x2="71857" y2="87130"/>
                        <a14:foregroundMark x1="60571" y1="91204" x2="60571" y2="912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631"/>
          <a:stretch/>
        </p:blipFill>
        <p:spPr bwMode="auto">
          <a:xfrm>
            <a:off x="4441472" y="1186860"/>
            <a:ext cx="3309055" cy="471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7241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0BF92-2A7D-42BA-BFF0-2B2FC2C67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sz="5400" dirty="0">
                <a:solidFill>
                  <a:srgbClr val="FFCC33"/>
                </a:solidFill>
                <a:latin typeface="Arial Rounded MT Bold" panose="020F0704030504030204" pitchFamily="34" charset="0"/>
                <a:cs typeface="IranNastaliq" panose="02000503000000020003" pitchFamily="2" charset="0"/>
              </a:rPr>
              <a:t>گروه بی‌نام برای شما آرزوی موفقیت می‌کند</a:t>
            </a:r>
          </a:p>
        </p:txBody>
      </p:sp>
    </p:spTree>
    <p:extLst>
      <p:ext uri="{BB962C8B-B14F-4D97-AF65-F5344CB8AC3E}">
        <p14:creationId xmlns:p14="http://schemas.microsoft.com/office/powerpoint/2010/main" val="3078385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D0DA75-31D7-433B-B1C3-B63A7F95E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18322"/>
            <a:ext cx="5621355" cy="5621355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1CFBD5A-E3F5-4DEE-8BF9-41B1286272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8328" y="2722944"/>
            <a:ext cx="5353524" cy="1412111"/>
          </a:xfrm>
        </p:spPr>
        <p:txBody>
          <a:bodyPr>
            <a:normAutofit/>
          </a:bodyPr>
          <a:lstStyle/>
          <a:p>
            <a:r>
              <a:rPr lang="fa-IR" sz="4800" dirty="0">
                <a:latin typeface="IRANSans" panose="020B0506030804020204" pitchFamily="34" charset="-78"/>
                <a:cs typeface="IRANSans" panose="020B0506030804020204" pitchFamily="34" charset="-78"/>
              </a:rPr>
              <a:t>مهدی کوهستانی</a:t>
            </a:r>
          </a:p>
          <a:p>
            <a:r>
              <a:rPr lang="fa-IR" sz="2400" dirty="0" err="1">
                <a:latin typeface="IRANSans" panose="020B0506030804020204" pitchFamily="34" charset="-78"/>
                <a:cs typeface="IRANSans" panose="020B0506030804020204" pitchFamily="34" charset="-78"/>
              </a:rPr>
              <a:t>موردکاربردها</a:t>
            </a:r>
            <a:endParaRPr lang="fa-IR" sz="20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24682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B3270B5-2692-4D40-8CAB-1E44511C8C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548" y="0"/>
            <a:ext cx="4946904" cy="4946904"/>
          </a:xfrm>
        </p:spPr>
      </p:pic>
      <p:sp>
        <p:nvSpPr>
          <p:cNvPr id="4" name="TextBox 3">
            <a:hlinkClick r:id="rId3"/>
            <a:extLst>
              <a:ext uri="{FF2B5EF4-FFF2-40B4-BE49-F238E27FC236}">
                <a16:creationId xmlns:a16="http://schemas.microsoft.com/office/drawing/2014/main" id="{C4204237-D883-4329-AA20-0D06A7A3ABEB}"/>
              </a:ext>
            </a:extLst>
          </p:cNvPr>
          <p:cNvSpPr txBox="1"/>
          <p:nvPr/>
        </p:nvSpPr>
        <p:spPr>
          <a:xfrm>
            <a:off x="0" y="5349240"/>
            <a:ext cx="121920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http://kohestanimahdi.ir/raymand/</a:t>
            </a:r>
            <a:endParaRPr lang="fa-IR" sz="32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39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28647B-0044-46B8-A6E4-94AE66FC2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9573"/>
          </a:xfrm>
        </p:spPr>
        <p:txBody>
          <a:bodyPr/>
          <a:lstStyle/>
          <a:p>
            <a:r>
              <a:rPr lang="fa-IR" dirty="0"/>
              <a:t>مورد کاربردها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FD8CE2-992C-4B37-A2B0-1AEEF3156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/>
              <a:t>نمودار مورد کاربردها</a:t>
            </a:r>
          </a:p>
          <a:p>
            <a:r>
              <a:rPr lang="fa-IR" dirty="0"/>
              <a:t>مورد کاربردهای سطح بالا</a:t>
            </a:r>
          </a:p>
          <a:p>
            <a:r>
              <a:rPr lang="fa-IR" dirty="0"/>
              <a:t>ماتریس ردیابی نیازمندی – مورد کاربرد</a:t>
            </a:r>
          </a:p>
          <a:p>
            <a:r>
              <a:rPr lang="fa-IR" dirty="0"/>
              <a:t>ماتریس تخصیص مورد کاربردها به تکرارها</a:t>
            </a:r>
          </a:p>
          <a:p>
            <a:r>
              <a:rPr lang="fa-IR" dirty="0"/>
              <a:t>مورد کاربردهای گسترده</a:t>
            </a:r>
          </a:p>
          <a:p>
            <a:r>
              <a:rPr lang="fa-IR" dirty="0"/>
              <a:t>سناریوها، جدول سناریوها و نمودارهای توالی مورد کاربردها</a:t>
            </a:r>
          </a:p>
          <a:p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480149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AFB6D9B-1840-4566-98FF-6DD5F0471AE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fa-IR" dirty="0"/>
              <a:t>نمودار مورد کاربردها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28647B-0044-46B8-A6E4-94AE66FC2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مورد کاربردها </a:t>
            </a:r>
          </a:p>
        </p:txBody>
      </p:sp>
      <p:pic>
        <p:nvPicPr>
          <p:cNvPr id="6" name="Content Placeholder 5">
            <a:hlinkClick r:id="rId2" action="ppaction://hlinkfile"/>
            <a:extLst>
              <a:ext uri="{FF2B5EF4-FFF2-40B4-BE49-F238E27FC236}">
                <a16:creationId xmlns:a16="http://schemas.microsoft.com/office/drawing/2014/main" id="{17AFC110-CC25-4088-B69F-7AF3A243AA2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178" y="2179638"/>
            <a:ext cx="5839643" cy="399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221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8AFB6D9B-1840-4566-98FF-6DD5F0471AEE}"/>
              </a:ext>
            </a:extLst>
          </p:cNvPr>
          <p:cNvSpPr>
            <a:spLocks noGrp="1"/>
          </p:cNvSpPr>
          <p:nvPr>
            <p:ph type="subTitle" idx="10"/>
          </p:nvPr>
        </p:nvSpPr>
        <p:spPr/>
        <p:txBody>
          <a:bodyPr/>
          <a:lstStyle/>
          <a:p>
            <a:r>
              <a:rPr lang="fa-IR" dirty="0"/>
              <a:t>مورد کاربردهای سطح بالا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28647B-0044-46B8-A6E4-94AE66FC2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/>
              <a:t>مورد کاربردها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FCF8594-C675-45F0-9DE0-63DF9A4E2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UC1 </a:t>
            </a:r>
            <a:r>
              <a:rPr lang="fa-IR" dirty="0"/>
              <a:t>تنظیم نور اتاق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TUCBW </a:t>
            </a:r>
            <a:r>
              <a:rPr lang="fa-IR" dirty="0"/>
              <a:t>کاربر دکمه تنظیم نور را از فهرست اصلی لمس می‌کند.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TUCEW </a:t>
            </a:r>
            <a:r>
              <a:rPr lang="fa-IR" dirty="0"/>
              <a:t>کاربر پیام "عملیات با موفقیت انجام شد. " را مشاهده می‌کند. </a:t>
            </a:r>
          </a:p>
          <a:p>
            <a:pPr>
              <a:lnSpc>
                <a:spcPct val="150000"/>
              </a:lnSpc>
            </a:pPr>
            <a:r>
              <a:rPr lang="en-US" dirty="0"/>
              <a:t>UC2 </a:t>
            </a:r>
            <a:r>
              <a:rPr lang="fa-IR" dirty="0"/>
              <a:t>انتخاب حالت روشنایی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TUCBW </a:t>
            </a:r>
            <a:r>
              <a:rPr lang="fa-IR" dirty="0"/>
              <a:t>کاربر دکمه حالت روشنایی را از فهرست اصلی لمس می‌کند.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TUCEW </a:t>
            </a:r>
            <a:r>
              <a:rPr lang="fa-IR" dirty="0"/>
              <a:t>کاربر پیام "عملیات با موفقیت انجام شد. " را مشاهده می‌کند. </a:t>
            </a:r>
          </a:p>
        </p:txBody>
      </p:sp>
    </p:spTree>
    <p:extLst>
      <p:ext uri="{BB962C8B-B14F-4D97-AF65-F5344CB8AC3E}">
        <p14:creationId xmlns:p14="http://schemas.microsoft.com/office/powerpoint/2010/main" val="273805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812</TotalTime>
  <Words>1690</Words>
  <Application>Microsoft Office PowerPoint</Application>
  <PresentationFormat>Widescreen</PresentationFormat>
  <Paragraphs>247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_MRT_Win2Farsi_3</vt:lpstr>
      <vt:lpstr>Arial</vt:lpstr>
      <vt:lpstr>Arial Rounded MT Bold</vt:lpstr>
      <vt:lpstr>Calibri</vt:lpstr>
      <vt:lpstr>Calibri Light</vt:lpstr>
      <vt:lpstr>IRANSans</vt:lpstr>
      <vt:lpstr>IRANSans Black</vt:lpstr>
      <vt:lpstr>Office Theme</vt:lpstr>
      <vt:lpstr>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مورد کاربردها </vt:lpstr>
      <vt:lpstr>مورد کاربردها </vt:lpstr>
      <vt:lpstr>مورد کاربردها </vt:lpstr>
      <vt:lpstr>مورد کاربردها </vt:lpstr>
      <vt:lpstr>مورد کاربردها </vt:lpstr>
      <vt:lpstr>مورد کاربردها </vt:lpstr>
      <vt:lpstr>مورد کاربردها </vt:lpstr>
      <vt:lpstr>مورد کاربردها </vt:lpstr>
      <vt:lpstr>مورد کاربردها </vt:lpstr>
      <vt:lpstr>مورد کاربردها </vt:lpstr>
      <vt:lpstr>مورد کاربردها </vt:lpstr>
      <vt:lpstr>مورد کاربردها </vt:lpstr>
      <vt:lpstr>مورد کاربردها </vt:lpstr>
      <vt:lpstr>مورد کاربردها </vt:lpstr>
      <vt:lpstr>PowerPoint Presentation</vt:lpstr>
      <vt:lpstr>ماتریس ردیابی نیازمندی – مورد کاربرد</vt:lpstr>
      <vt:lpstr>ماتریس تخصیص مورد کاربردها به تکرارها</vt:lpstr>
      <vt:lpstr>مورد کاربردها </vt:lpstr>
      <vt:lpstr>مورد کاربردها </vt:lpstr>
      <vt:lpstr>مورد کاربردها </vt:lpstr>
      <vt:lpstr>مورد کاربردها </vt:lpstr>
      <vt:lpstr>مورد کاربردها </vt:lpstr>
      <vt:lpstr>مورد کاربردها </vt:lpstr>
      <vt:lpstr>مورد کاربردها </vt:lpstr>
      <vt:lpstr>مورد کاربردها </vt:lpstr>
      <vt:lpstr>PowerPoint Presentation</vt:lpstr>
      <vt:lpstr>مورد کاربردها </vt:lpstr>
      <vt:lpstr>مورد کاربردها </vt:lpstr>
      <vt:lpstr>مورد کاربردها </vt:lpstr>
      <vt:lpstr>مورد کاربردها </vt:lpstr>
      <vt:lpstr>مورد کاربردها </vt:lpstr>
      <vt:lpstr>PowerPoint Presentation</vt:lpstr>
      <vt:lpstr>نمودار کلاس طراحی</vt:lpstr>
      <vt:lpstr>نمودار کلاس طراحی</vt:lpstr>
      <vt:lpstr>PowerPoint Presentation</vt:lpstr>
      <vt:lpstr>واسط کاربری</vt:lpstr>
      <vt:lpstr>PowerPoint Presentation</vt:lpstr>
      <vt:lpstr>نرم‌افزارهای استفاده شده در پروژه خانه هوشمند </vt:lpstr>
      <vt:lpstr>دست آوردهای پروژه </vt:lpstr>
      <vt:lpstr>گروه بی‌نام برای شما آرزوی موفقیت می‌کند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</dc:title>
  <dc:creator>Mahdi Malverdi</dc:creator>
  <cp:lastModifiedBy>Mahdi Malverdi</cp:lastModifiedBy>
  <cp:revision>35</cp:revision>
  <dcterms:created xsi:type="dcterms:W3CDTF">2019-01-22T19:47:45Z</dcterms:created>
  <dcterms:modified xsi:type="dcterms:W3CDTF">2019-01-23T12:04:00Z</dcterms:modified>
</cp:coreProperties>
</file>